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5"/>
  </p:notesMasterIdLst>
  <p:sldIdLst>
    <p:sldId id="257" r:id="rId4"/>
    <p:sldId id="263" r:id="rId5"/>
    <p:sldId id="264" r:id="rId6"/>
    <p:sldId id="270" r:id="rId7"/>
    <p:sldId id="265" r:id="rId8"/>
    <p:sldId id="266" r:id="rId9"/>
    <p:sldId id="267" r:id="rId10"/>
    <p:sldId id="268" r:id="rId11"/>
    <p:sldId id="269" r:id="rId12"/>
    <p:sldId id="272" r:id="rId13"/>
    <p:sldId id="26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9598"/>
    <a:srgbClr val="005B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85" autoAdjust="0"/>
    <p:restoredTop sz="69742" autoAdjust="0"/>
  </p:normalViewPr>
  <p:slideViewPr>
    <p:cSldViewPr snapToGrid="0">
      <p:cViewPr varScale="1">
        <p:scale>
          <a:sx n="69" d="100"/>
          <a:sy n="69" d="100"/>
        </p:scale>
        <p:origin x="152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es, Matthew" userId="51f7cc62-7aea-4013-a3af-58432049472d" providerId="ADAL" clId="{0D7EAA6D-B89C-4F12-A2B7-F371CD77429A}"/>
    <pc:docChg chg="modSld">
      <pc:chgData name="Rees, Matthew" userId="51f7cc62-7aea-4013-a3af-58432049472d" providerId="ADAL" clId="{0D7EAA6D-B89C-4F12-A2B7-F371CD77429A}" dt="2025-05-20T12:42:09.009" v="6" actId="20577"/>
      <pc:docMkLst>
        <pc:docMk/>
      </pc:docMkLst>
      <pc:sldChg chg="modNotesTx">
        <pc:chgData name="Rees, Matthew" userId="51f7cc62-7aea-4013-a3af-58432049472d" providerId="ADAL" clId="{0D7EAA6D-B89C-4F12-A2B7-F371CD77429A}" dt="2025-05-20T12:41:47.672" v="0" actId="20577"/>
        <pc:sldMkLst>
          <pc:docMk/>
          <pc:sldMk cId="171587780" sldId="264"/>
        </pc:sldMkLst>
      </pc:sldChg>
      <pc:sldChg chg="modNotesTx">
        <pc:chgData name="Rees, Matthew" userId="51f7cc62-7aea-4013-a3af-58432049472d" providerId="ADAL" clId="{0D7EAA6D-B89C-4F12-A2B7-F371CD77429A}" dt="2025-05-20T12:41:53.303" v="1" actId="20577"/>
        <pc:sldMkLst>
          <pc:docMk/>
          <pc:sldMk cId="1786640870" sldId="265"/>
        </pc:sldMkLst>
      </pc:sldChg>
      <pc:sldChg chg="modNotesTx">
        <pc:chgData name="Rees, Matthew" userId="51f7cc62-7aea-4013-a3af-58432049472d" providerId="ADAL" clId="{0D7EAA6D-B89C-4F12-A2B7-F371CD77429A}" dt="2025-05-20T12:41:56.241" v="2" actId="20577"/>
        <pc:sldMkLst>
          <pc:docMk/>
          <pc:sldMk cId="4138146026" sldId="266"/>
        </pc:sldMkLst>
      </pc:sldChg>
      <pc:sldChg chg="modNotesTx">
        <pc:chgData name="Rees, Matthew" userId="51f7cc62-7aea-4013-a3af-58432049472d" providerId="ADAL" clId="{0D7EAA6D-B89C-4F12-A2B7-F371CD77429A}" dt="2025-05-20T12:41:59.016" v="3" actId="20577"/>
        <pc:sldMkLst>
          <pc:docMk/>
          <pc:sldMk cId="1466352316" sldId="267"/>
        </pc:sldMkLst>
      </pc:sldChg>
      <pc:sldChg chg="modNotesTx">
        <pc:chgData name="Rees, Matthew" userId="51f7cc62-7aea-4013-a3af-58432049472d" providerId="ADAL" clId="{0D7EAA6D-B89C-4F12-A2B7-F371CD77429A}" dt="2025-05-20T12:42:01.495" v="4" actId="20577"/>
        <pc:sldMkLst>
          <pc:docMk/>
          <pc:sldMk cId="1289428991" sldId="268"/>
        </pc:sldMkLst>
      </pc:sldChg>
      <pc:sldChg chg="modNotesTx">
        <pc:chgData name="Rees, Matthew" userId="51f7cc62-7aea-4013-a3af-58432049472d" providerId="ADAL" clId="{0D7EAA6D-B89C-4F12-A2B7-F371CD77429A}" dt="2025-05-20T12:42:04.870" v="5" actId="20577"/>
        <pc:sldMkLst>
          <pc:docMk/>
          <pc:sldMk cId="1940974742" sldId="269"/>
        </pc:sldMkLst>
      </pc:sldChg>
      <pc:sldChg chg="modNotesTx">
        <pc:chgData name="Rees, Matthew" userId="51f7cc62-7aea-4013-a3af-58432049472d" providerId="ADAL" clId="{0D7EAA6D-B89C-4F12-A2B7-F371CD77429A}" dt="2025-05-20T12:42:09.009" v="6" actId="20577"/>
        <pc:sldMkLst>
          <pc:docMk/>
          <pc:sldMk cId="2285799065" sldId="27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A1FCB-8542-4363-A329-14AB1F05206F}" type="datetimeFigureOut">
              <a:rPr lang="en-GB" smtClean="0"/>
              <a:t>20/05/2025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080E58-0043-490E-8FB5-E8DD876E86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3849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080E58-0043-490E-8FB5-E8DD876E860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262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080E58-0043-490E-8FB5-E8DD876E860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5979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080E58-0043-490E-8FB5-E8DD876E860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672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080E58-0043-490E-8FB5-E8DD876E860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3439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080E58-0043-490E-8FB5-E8DD876E860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0248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080E58-0043-490E-8FB5-E8DD876E860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4920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080E58-0043-490E-8FB5-E8DD876E860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81451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080E58-0043-490E-8FB5-E8DD876E860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999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779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54249-EDC8-4D83-A26F-E625B2214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E13590-C196-4C15-B323-425EAF8CA8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1A3BA8-1F56-421B-83E3-2380EEB461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F85AC0-19D8-4F96-B34C-CC4514FC12F0}" type="datetimeFigureOut">
              <a:rPr lang="en-GB" smtClean="0"/>
              <a:t>20/05/2025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3CC863-E755-452F-9E2E-5990958F2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3A2DFD-4BFE-40DA-91D5-3324F5670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862698-A834-4F36-B986-9446CB6A5F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1630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2C6DC9-9D30-4BF7-8A3B-E31FB63B8C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BA2487-06FE-4317-8F7F-56B7A42C3F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E2BD5F-8F61-4952-9716-A1F5A6AF12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F85AC0-19D8-4F96-B34C-CC4514FC12F0}" type="datetimeFigureOut">
              <a:rPr lang="en-GB" smtClean="0"/>
              <a:t>20/05/2025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37AA97-98A5-4037-B0AF-84117BB78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2C8233-E59F-4498-9B73-3B58AE57D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862698-A834-4F36-B986-9446CB6A5F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9400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5872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E43A8-B7A0-4B20-98F4-F774287BE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1116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5B8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0CF1CB-5906-4D6B-85BB-47751EDCC4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F85AC0-19D8-4F96-B34C-CC4514FC12F0}" type="datetimeFigureOut">
              <a:rPr lang="en-GB" smtClean="0"/>
              <a:t>20/05/2025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C7EF61-11EA-4F57-8F14-E1B99601C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C99CC-6CDC-4D8C-91AB-96475C8DA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862698-A834-4F36-B986-9446CB6A5F13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10F9406-FFBA-4F76-BA4B-2E63785892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317181"/>
            <a:ext cx="5157787" cy="56488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u="none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258AD1A1-BBC9-464B-BB39-3B6FE061BF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141093"/>
            <a:ext cx="5157787" cy="3684588"/>
          </a:xfrm>
          <a:prstGeom prst="rect">
            <a:avLst/>
          </a:prstGeom>
        </p:spPr>
        <p:txBody>
          <a:bodyPr/>
          <a:lstStyle>
            <a:lvl1pPr>
              <a:buClr>
                <a:srgbClr val="99CA3C"/>
              </a:buClr>
              <a:defRPr/>
            </a:lvl1pPr>
            <a:lvl2pPr>
              <a:buClr>
                <a:srgbClr val="A49598"/>
              </a:buClr>
              <a:defRPr/>
            </a:lvl2pPr>
            <a:lvl3pPr>
              <a:buClr>
                <a:srgbClr val="A49598"/>
              </a:buClr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9CE4D98-8B8A-424A-99B3-5ECA87C727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317181"/>
            <a:ext cx="5183188" cy="56488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78EB0691-78B8-4062-9AE2-B789B17F41E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172200" y="2126983"/>
            <a:ext cx="5157787" cy="3684588"/>
          </a:xfrm>
          <a:prstGeom prst="rect">
            <a:avLst/>
          </a:prstGeom>
        </p:spPr>
        <p:txBody>
          <a:bodyPr/>
          <a:lstStyle>
            <a:lvl1pPr>
              <a:buClr>
                <a:srgbClr val="99CA3C"/>
              </a:buClr>
              <a:defRPr/>
            </a:lvl1pPr>
            <a:lvl2pPr>
              <a:buClr>
                <a:srgbClr val="A49598"/>
              </a:buClr>
              <a:defRPr/>
            </a:lvl2pPr>
            <a:lvl3pPr>
              <a:buClr>
                <a:srgbClr val="A49598"/>
              </a:buClr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17783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59656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F8135-06F4-4388-BF6C-C3DF9B9ED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0726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5B8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D0A59E-40FF-45F5-B33F-7ADD32E660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03112"/>
            <a:ext cx="5181600" cy="4695754"/>
          </a:xfrm>
          <a:prstGeom prst="rect">
            <a:avLst/>
          </a:prstGeom>
        </p:spPr>
        <p:txBody>
          <a:bodyPr/>
          <a:lstStyle>
            <a:lvl1pPr>
              <a:buClr>
                <a:srgbClr val="99CA3C"/>
              </a:buClr>
              <a:defRPr/>
            </a:lvl1pPr>
            <a:lvl2pPr marL="685800" indent="-228600">
              <a:buClr>
                <a:srgbClr val="A49598"/>
              </a:buClr>
              <a:buFont typeface="Courier New" panose="02070309020205020404" pitchFamily="49" charset="0"/>
              <a:buChar char="o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09B9C9-FADA-456A-AA7E-D6ADD75C5E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03111"/>
            <a:ext cx="5181600" cy="46957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4D4770-8897-4163-A5D4-CFF2C01BDE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F85AC0-19D8-4F96-B34C-CC4514FC12F0}" type="datetimeFigureOut">
              <a:rPr lang="en-GB" smtClean="0"/>
              <a:t>20/05/2025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000DD7-FBC8-4D47-8C8F-C80399F99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595AC6-C170-4469-8753-E0916E18C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862698-A834-4F36-B986-9446CB6A5F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1570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26563-B51D-498E-98AE-23B2D2ECF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0E50BE-15BD-401B-9FAC-606CF53C8A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CA9EEE-2180-45B0-97CD-F79215486E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2B1044-D5AE-4972-B328-EE1B8B9A93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D908C5-5501-4B01-B33D-C8E13503DC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7B0CA1-0724-4849-B5A1-D8840DCB4B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F85AC0-19D8-4F96-B34C-CC4514FC12F0}" type="datetimeFigureOut">
              <a:rPr lang="en-GB" smtClean="0"/>
              <a:t>20/05/2025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E6260A-B6BB-45BB-B6B7-98B63845A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4662AB-5E08-476D-B8FA-BE9118B0C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862698-A834-4F36-B986-9446CB6A5F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4104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90BD6-7DC3-4E51-BAA8-95F7FA987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A59D50-E5B6-4685-B1D1-4B1549AB5D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F85AC0-19D8-4F96-B34C-CC4514FC12F0}" type="datetimeFigureOut">
              <a:rPr lang="en-GB" smtClean="0"/>
              <a:t>20/05/2025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F5FDD2-F20A-4B50-838F-9565965D4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8AB168-6B00-46DC-BBCB-7FCC201DE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862698-A834-4F36-B986-9446CB6A5F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13652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A526C6-2CF6-4280-BFD5-091BB9E4CA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F85AC0-19D8-4F96-B34C-CC4514FC12F0}" type="datetimeFigureOut">
              <a:rPr lang="en-GB" smtClean="0"/>
              <a:t>20/05/2025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AB7E15-5601-4469-9633-973B9076A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44F1E9-62EF-4A2C-841A-810489433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862698-A834-4F36-B986-9446CB6A5F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00285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338D2-FA6F-4A8F-BA2B-A9A3B1C8B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B3660-D64E-47D8-B7FF-CC64FFDE2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551E7-EA2D-4F33-A604-2648741BCC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E68625-6C56-4FB9-9CAF-44FFD36DA9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F85AC0-19D8-4F96-B34C-CC4514FC12F0}" type="datetimeFigureOut">
              <a:rPr lang="en-GB" smtClean="0"/>
              <a:t>20/05/2025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D4C6E6-A3D2-4B0D-BD09-AD5FB40CE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101828-9B21-47F7-BEF4-F0CA64EAA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862698-A834-4F36-B986-9446CB6A5F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158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E43A8-B7A0-4B20-98F4-F774287BE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0CF1CB-5906-4D6B-85BB-47751EDCC4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F85AC0-19D8-4F96-B34C-CC4514FC12F0}" type="datetimeFigureOut">
              <a:rPr lang="en-GB" smtClean="0"/>
              <a:t>20/05/2025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C7EF61-11EA-4F57-8F14-E1B99601C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C99CC-6CDC-4D8C-91AB-96475C8DA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862698-A834-4F36-B986-9446CB6A5F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36093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0F153-A309-4157-B418-3145DA99E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3A0D3D-5B91-4E74-B13E-8B91B969B3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5E5E8A-6D25-4F1A-8C99-16EF534E8A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057D64-0831-4B34-981B-62BEC5ABBA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F85AC0-19D8-4F96-B34C-CC4514FC12F0}" type="datetimeFigureOut">
              <a:rPr lang="en-GB" smtClean="0"/>
              <a:t>20/05/2025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24770F-D9F9-499C-B5BF-4BE071007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97B20D-BFBC-44E3-8909-A3CED96A1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862698-A834-4F36-B986-9446CB6A5F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2213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54249-EDC8-4D83-A26F-E625B2214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E13590-C196-4C15-B323-425EAF8CA8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1A3BA8-1F56-421B-83E3-2380EEB461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F85AC0-19D8-4F96-B34C-CC4514FC12F0}" type="datetimeFigureOut">
              <a:rPr lang="en-GB" smtClean="0"/>
              <a:t>20/05/2025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3CC863-E755-452F-9E2E-5990958F2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3A2DFD-4BFE-40DA-91D5-3324F5670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862698-A834-4F36-B986-9446CB6A5F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09606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2C6DC9-9D30-4BF7-8A3B-E31FB63B8C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BA2487-06FE-4317-8F7F-56B7A42C3F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E2BD5F-8F61-4952-9716-A1F5A6AF12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F85AC0-19D8-4F96-B34C-CC4514FC12F0}" type="datetimeFigureOut">
              <a:rPr lang="en-GB" smtClean="0"/>
              <a:t>20/05/2025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37AA97-98A5-4037-B0AF-84117BB78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2C8233-E59F-4498-9B73-3B58AE57D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862698-A834-4F36-B986-9446CB6A5F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24569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01288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E43A8-B7A0-4B20-98F4-F774287BE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0CF1CB-5906-4D6B-85BB-47751EDCC4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F85AC0-19D8-4F96-B34C-CC4514FC12F0}" type="datetimeFigureOut">
              <a:rPr lang="en-GB" smtClean="0"/>
              <a:t>20/05/2025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C7EF61-11EA-4F57-8F14-E1B99601C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C99CC-6CDC-4D8C-91AB-96475C8DA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862698-A834-4F36-B986-9446CB6A5F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8811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3067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F8135-06F4-4388-BF6C-C3DF9B9ED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D0A59E-40FF-45F5-B33F-7ADD32E660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09B9C9-FADA-456A-AA7E-D6ADD75C5E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4D4770-8897-4163-A5D4-CFF2C01BDE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F85AC0-19D8-4F96-B34C-CC4514FC12F0}" type="datetimeFigureOut">
              <a:rPr lang="en-GB" smtClean="0"/>
              <a:t>20/05/2025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000DD7-FBC8-4D47-8C8F-C80399F99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595AC6-C170-4469-8753-E0916E18C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862698-A834-4F36-B986-9446CB6A5F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17555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26563-B51D-498E-98AE-23B2D2ECF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0E50BE-15BD-401B-9FAC-606CF53C8A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CA9EEE-2180-45B0-97CD-F79215486E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2B1044-D5AE-4972-B328-EE1B8B9A93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D908C5-5501-4B01-B33D-C8E13503DC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7B0CA1-0724-4849-B5A1-D8840DCB4B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F85AC0-19D8-4F96-B34C-CC4514FC12F0}" type="datetimeFigureOut">
              <a:rPr lang="en-GB" smtClean="0"/>
              <a:t>20/05/2025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E6260A-B6BB-45BB-B6B7-98B63845A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4662AB-5E08-476D-B8FA-BE9118B0C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862698-A834-4F36-B986-9446CB6A5F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62031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90BD6-7DC3-4E51-BAA8-95F7FA987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A59D50-E5B6-4685-B1D1-4B1549AB5D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F85AC0-19D8-4F96-B34C-CC4514FC12F0}" type="datetimeFigureOut">
              <a:rPr lang="en-GB" smtClean="0"/>
              <a:t>20/05/2025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F5FDD2-F20A-4B50-838F-9565965D4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8AB168-6B00-46DC-BBCB-7FCC201DE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862698-A834-4F36-B986-9446CB6A5F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49718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A526C6-2CF6-4280-BFD5-091BB9E4CA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F85AC0-19D8-4F96-B34C-CC4514FC12F0}" type="datetimeFigureOut">
              <a:rPr lang="en-GB" smtClean="0"/>
              <a:t>20/05/2025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AB7E15-5601-4469-9633-973B9076A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44F1E9-62EF-4A2C-841A-810489433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862698-A834-4F36-B986-9446CB6A5F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242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65192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338D2-FA6F-4A8F-BA2B-A9A3B1C8B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B3660-D64E-47D8-B7FF-CC64FFDE2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551E7-EA2D-4F33-A604-2648741BCC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E68625-6C56-4FB9-9CAF-44FFD36DA9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F85AC0-19D8-4F96-B34C-CC4514FC12F0}" type="datetimeFigureOut">
              <a:rPr lang="en-GB" smtClean="0"/>
              <a:t>20/05/2025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D4C6E6-A3D2-4B0D-BD09-AD5FB40CE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101828-9B21-47F7-BEF4-F0CA64EAA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862698-A834-4F36-B986-9446CB6A5F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22456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0F153-A309-4157-B418-3145DA99E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3A0D3D-5B91-4E74-B13E-8B91B969B3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5E5E8A-6D25-4F1A-8C99-16EF534E8A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057D64-0831-4B34-981B-62BEC5ABBA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F85AC0-19D8-4F96-B34C-CC4514FC12F0}" type="datetimeFigureOut">
              <a:rPr lang="en-GB" smtClean="0"/>
              <a:t>20/05/2025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24770F-D9F9-499C-B5BF-4BE071007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97B20D-BFBC-44E3-8909-A3CED96A1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862698-A834-4F36-B986-9446CB6A5F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77088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54249-EDC8-4D83-A26F-E625B2214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E13590-C196-4C15-B323-425EAF8CA8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1A3BA8-1F56-421B-83E3-2380EEB461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F85AC0-19D8-4F96-B34C-CC4514FC12F0}" type="datetimeFigureOut">
              <a:rPr lang="en-GB" smtClean="0"/>
              <a:t>20/05/2025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3CC863-E755-452F-9E2E-5990958F2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3A2DFD-4BFE-40DA-91D5-3324F5670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862698-A834-4F36-B986-9446CB6A5F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96159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2C6DC9-9D30-4BF7-8A3B-E31FB63B8C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BA2487-06FE-4317-8F7F-56B7A42C3F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E2BD5F-8F61-4952-9716-A1F5A6AF12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F85AC0-19D8-4F96-B34C-CC4514FC12F0}" type="datetimeFigureOut">
              <a:rPr lang="en-GB" smtClean="0"/>
              <a:t>20/05/2025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37AA97-98A5-4037-B0AF-84117BB78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2C8233-E59F-4498-9B73-3B58AE57D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862698-A834-4F36-B986-9446CB6A5F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253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F8135-06F4-4388-BF6C-C3DF9B9ED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D0A59E-40FF-45F5-B33F-7ADD32E660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09B9C9-FADA-456A-AA7E-D6ADD75C5E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4D4770-8897-4163-A5D4-CFF2C01BDE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F85AC0-19D8-4F96-B34C-CC4514FC12F0}" type="datetimeFigureOut">
              <a:rPr lang="en-GB" smtClean="0"/>
              <a:t>20/05/2025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000DD7-FBC8-4D47-8C8F-C80399F99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595AC6-C170-4469-8753-E0916E18C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862698-A834-4F36-B986-9446CB6A5F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0291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26563-B51D-498E-98AE-23B2D2ECF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0E50BE-15BD-401B-9FAC-606CF53C8A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CA9EEE-2180-45B0-97CD-F79215486E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2B1044-D5AE-4972-B328-EE1B8B9A93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D908C5-5501-4B01-B33D-C8E13503DC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7B0CA1-0724-4849-B5A1-D8840DCB4B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F85AC0-19D8-4F96-B34C-CC4514FC12F0}" type="datetimeFigureOut">
              <a:rPr lang="en-GB" smtClean="0"/>
              <a:t>20/05/2025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E6260A-B6BB-45BB-B6B7-98B63845A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4662AB-5E08-476D-B8FA-BE9118B0C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862698-A834-4F36-B986-9446CB6A5F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074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90BD6-7DC3-4E51-BAA8-95F7FA987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A59D50-E5B6-4685-B1D1-4B1549AB5D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F85AC0-19D8-4F96-B34C-CC4514FC12F0}" type="datetimeFigureOut">
              <a:rPr lang="en-GB" smtClean="0"/>
              <a:t>20/05/2025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F5FDD2-F20A-4B50-838F-9565965D4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8AB168-6B00-46DC-BBCB-7FCC201DE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862698-A834-4F36-B986-9446CB6A5F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052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A526C6-2CF6-4280-BFD5-091BB9E4CA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F85AC0-19D8-4F96-B34C-CC4514FC12F0}" type="datetimeFigureOut">
              <a:rPr lang="en-GB" smtClean="0"/>
              <a:t>20/05/2025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AB7E15-5601-4469-9633-973B9076A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44F1E9-62EF-4A2C-841A-810489433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862698-A834-4F36-B986-9446CB6A5F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157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338D2-FA6F-4A8F-BA2B-A9A3B1C8B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B3660-D64E-47D8-B7FF-CC64FFDE2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551E7-EA2D-4F33-A604-2648741BCC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E68625-6C56-4FB9-9CAF-44FFD36DA9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F85AC0-19D8-4F96-B34C-CC4514FC12F0}" type="datetimeFigureOut">
              <a:rPr lang="en-GB" smtClean="0"/>
              <a:t>20/05/2025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D4C6E6-A3D2-4B0D-BD09-AD5FB40CE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101828-9B21-47F7-BEF4-F0CA64EAA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862698-A834-4F36-B986-9446CB6A5F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4607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0F153-A309-4157-B418-3145DA99E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3A0D3D-5B91-4E74-B13E-8B91B969B3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5E5E8A-6D25-4F1A-8C99-16EF534E8A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057D64-0831-4B34-981B-62BEC5ABBA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F85AC0-19D8-4F96-B34C-CC4514FC12F0}" type="datetimeFigureOut">
              <a:rPr lang="en-GB" smtClean="0"/>
              <a:t>20/05/2025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24770F-D9F9-499C-B5BF-4BE071007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97B20D-BFBC-44E3-8909-A3CED96A1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862698-A834-4F36-B986-9446CB6A5F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5921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D4CE1B86-CC86-49D3-9BB3-EABEC61103F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876"/>
            <a:ext cx="12192000" cy="691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776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A006A6C-C9AC-4993-B90E-203D13B856E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21085"/>
            <a:ext cx="12108486" cy="1242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217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322C79F-DAF1-481A-BF8F-639D37F3D70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18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698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umbria.police.uk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2yiqZOXzww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feandfoundonline.co.uk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feandfoundonline.co.uk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77289FD3-5902-4198-9C2B-6C6DA7FB98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876"/>
            <a:ext cx="12192000" cy="691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625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20870D-8A34-F881-4F3D-35CE10EB4B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3279D3-7005-4C2C-EBC7-2FABB8E05E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597877"/>
            <a:ext cx="10291274" cy="5227804"/>
          </a:xfrm>
        </p:spPr>
        <p:txBody>
          <a:bodyPr/>
          <a:lstStyle/>
          <a:p>
            <a:pPr marL="0" indent="0" algn="ctr">
              <a:buNone/>
            </a:pPr>
            <a:endParaRPr lang="en-GB" sz="4500" dirty="0">
              <a:hlinkClick r:id="rId3"/>
            </a:endParaRPr>
          </a:p>
          <a:p>
            <a:pPr marL="0" indent="0" algn="ctr">
              <a:buNone/>
            </a:pPr>
            <a:r>
              <a:rPr lang="en-GB" sz="4500" dirty="0">
                <a:hlinkClick r:id="rId3"/>
              </a:rPr>
              <a:t>www.cumbria.police.uk</a:t>
            </a:r>
            <a:endParaRPr lang="en-GB" sz="4500" dirty="0"/>
          </a:p>
          <a:p>
            <a:pPr marL="0" indent="0" algn="ctr">
              <a:buNone/>
            </a:pPr>
            <a:r>
              <a:rPr lang="en-GB" sz="4500" dirty="0"/>
              <a:t>Search : </a:t>
            </a:r>
            <a:br>
              <a:rPr lang="en-GB" sz="4500" dirty="0"/>
            </a:br>
            <a:r>
              <a:rPr lang="en-GB" sz="4500" dirty="0"/>
              <a:t>Vulnerable People at risk of going missing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AE115EF-2DA2-47A9-581F-AF6A721A0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864" y="3592172"/>
            <a:ext cx="1808347" cy="213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799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white x logo&#10;&#10;Description automatically generated">
            <a:extLst>
              <a:ext uri="{FF2B5EF4-FFF2-40B4-BE49-F238E27FC236}">
                <a16:creationId xmlns:a16="http://schemas.microsoft.com/office/drawing/2014/main" id="{D75FB832-DA84-357B-5184-D484EC0D45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281" y="2550317"/>
            <a:ext cx="969169" cy="96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286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D7A38A-41A1-4D1E-A82A-EF581EAD32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60485"/>
            <a:ext cx="10599004" cy="5465196"/>
          </a:xfrm>
        </p:spPr>
        <p:txBody>
          <a:bodyPr/>
          <a:lstStyle/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4000" b="1" dirty="0"/>
              <a:t>Herbert Protocol</a:t>
            </a:r>
            <a:br>
              <a:rPr lang="en-GB" sz="4000" b="1" dirty="0"/>
            </a:br>
            <a:r>
              <a:rPr lang="en-GB" sz="4000" b="1" dirty="0"/>
              <a:t>Learning Event</a:t>
            </a:r>
            <a:br>
              <a:rPr lang="en-GB" dirty="0"/>
            </a:br>
            <a:br>
              <a:rPr lang="en-GB" dirty="0"/>
            </a:br>
            <a:br>
              <a:rPr lang="en-GB" sz="2000" dirty="0"/>
            </a:br>
            <a:r>
              <a:rPr lang="en-GB" sz="2000" dirty="0"/>
              <a:t>A/DI Matthew Rees</a:t>
            </a:r>
            <a:br>
              <a:rPr lang="en-GB" sz="2000" dirty="0"/>
            </a:br>
            <a:r>
              <a:rPr lang="en-GB" sz="2000" dirty="0"/>
              <a:t>Missing Persons Coordinator</a:t>
            </a:r>
          </a:p>
          <a:p>
            <a:pPr marL="0" indent="0" algn="ctr">
              <a:buNone/>
            </a:pPr>
            <a:r>
              <a:rPr lang="en-GB" sz="2000" dirty="0"/>
              <a:t>Cumbria Constabulary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E818054-0450-85E5-79DD-133678FC8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714" y="4232953"/>
            <a:ext cx="1608572" cy="190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096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8D14A-69D3-45D1-B086-CBA0E3DCA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D7A38A-41A1-4D1E-A82A-EF581EAD32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2038793"/>
            <a:ext cx="10308858" cy="4454081"/>
          </a:xfrm>
        </p:spPr>
        <p:txBody>
          <a:bodyPr/>
          <a:lstStyle/>
          <a:p>
            <a:r>
              <a:rPr lang="en-GB" dirty="0"/>
              <a:t>What is the Herbert Protocol</a:t>
            </a:r>
          </a:p>
          <a:p>
            <a:r>
              <a:rPr lang="en-GB" dirty="0"/>
              <a:t>Where to find the form</a:t>
            </a:r>
          </a:p>
          <a:p>
            <a:r>
              <a:rPr lang="en-GB" dirty="0"/>
              <a:t>Registration Process</a:t>
            </a:r>
          </a:p>
          <a:p>
            <a:r>
              <a:rPr lang="en-GB" dirty="0"/>
              <a:t>How is the information utilised</a:t>
            </a:r>
          </a:p>
          <a:p>
            <a:r>
              <a:rPr lang="en-GB" dirty="0"/>
              <a:t>The Forcer Protocol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587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0D55D4-B299-9ACD-408D-E4EC60A61B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D4FBA-38FC-2DE5-C823-71CA6EA5A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the Herbert Protocol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0F7A3E-D1E8-55D8-77E0-59FCB0DC60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67286" y="3196004"/>
            <a:ext cx="3257427" cy="465992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hlinkClick r:id="rId3"/>
              </a:rPr>
              <a:t>The Herbert Protocol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7178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8D14A-69D3-45D1-B086-CBA0E3DCA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0726"/>
          </a:xfrm>
        </p:spPr>
        <p:txBody>
          <a:bodyPr>
            <a:normAutofit/>
          </a:bodyPr>
          <a:lstStyle/>
          <a:p>
            <a:r>
              <a:rPr lang="en-GB" dirty="0"/>
              <a:t>What is the Herbert Protocol</a:t>
            </a:r>
          </a:p>
        </p:txBody>
      </p:sp>
      <p:sp>
        <p:nvSpPr>
          <p:cNvPr id="2055" name="Content Placeholder 2">
            <a:extLst>
              <a:ext uri="{FF2B5EF4-FFF2-40B4-BE49-F238E27FC236}">
                <a16:creationId xmlns:a16="http://schemas.microsoft.com/office/drawing/2014/main" id="{08734ED8-895E-3876-7A35-74EEF223CD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03112"/>
            <a:ext cx="5181600" cy="4695754"/>
          </a:xfrm>
        </p:spPr>
        <p:txBody>
          <a:bodyPr/>
          <a:lstStyle/>
          <a:p>
            <a:r>
              <a:rPr lang="en-US" sz="2500" dirty="0"/>
              <a:t>Opportunity to safeguard vulnerable persons suffering from dementia</a:t>
            </a:r>
            <a:br>
              <a:rPr lang="en-US" sz="2500" dirty="0"/>
            </a:br>
            <a:endParaRPr lang="en-US" sz="2500" dirty="0"/>
          </a:p>
          <a:p>
            <a:r>
              <a:rPr lang="en-US" sz="2500" dirty="0"/>
              <a:t>For use by Family, Friends, Carers and the Police</a:t>
            </a:r>
            <a:br>
              <a:rPr lang="en-US" sz="2500" dirty="0"/>
            </a:br>
            <a:endParaRPr lang="en-US" sz="2500" dirty="0"/>
          </a:p>
          <a:p>
            <a:r>
              <a:rPr lang="en-US" sz="2500" dirty="0"/>
              <a:t>Proactive safeguarding opportunity</a:t>
            </a:r>
            <a:br>
              <a:rPr lang="en-US" sz="2500" dirty="0"/>
            </a:br>
            <a:endParaRPr lang="en-US" sz="2500" dirty="0"/>
          </a:p>
          <a:p>
            <a:r>
              <a:rPr lang="en-US" sz="2500" dirty="0"/>
              <a:t>Assists agencies in identifying key lines of enquiry should a vulnerable person suffering with dementia be reported missing </a:t>
            </a:r>
          </a:p>
        </p:txBody>
      </p:sp>
      <p:pic>
        <p:nvPicPr>
          <p:cNvPr id="2050" name="Picture 2" descr="Herbert Protocol – Scheme to protect and support vulnerable people  relaunched with new video | Suffolk Constabulary">
            <a:extLst>
              <a:ext uri="{FF2B5EF4-FFF2-40B4-BE49-F238E27FC236}">
                <a16:creationId xmlns:a16="http://schemas.microsoft.com/office/drawing/2014/main" id="{409E24FF-27BC-C761-9FA1-CDE97FF9F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200" y="2193662"/>
            <a:ext cx="5181600" cy="2914650"/>
          </a:xfrm>
          <a:prstGeom prst="rect">
            <a:avLst/>
          </a:prstGeom>
          <a:solidFill>
            <a:srgbClr val="FFFFFF"/>
          </a:solidFill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786640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8D14A-69D3-45D1-B086-CBA0E3DCA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0726"/>
          </a:xfrm>
        </p:spPr>
        <p:txBody>
          <a:bodyPr>
            <a:noAutofit/>
          </a:bodyPr>
          <a:lstStyle/>
          <a:p>
            <a:r>
              <a:rPr lang="en-GB" dirty="0"/>
              <a:t>Where to find the form</a:t>
            </a:r>
            <a:br>
              <a:rPr lang="en-GB" dirty="0"/>
            </a:br>
            <a:endParaRPr lang="en-GB" dirty="0"/>
          </a:p>
        </p:txBody>
      </p:sp>
      <p:sp>
        <p:nvSpPr>
          <p:cNvPr id="3079" name="Content Placeholder 2">
            <a:extLst>
              <a:ext uri="{FF2B5EF4-FFF2-40B4-BE49-F238E27FC236}">
                <a16:creationId xmlns:a16="http://schemas.microsoft.com/office/drawing/2014/main" id="{9401033E-D1FA-00BA-57D1-726ABF3A4A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101" y="2450206"/>
            <a:ext cx="6292401" cy="2383472"/>
          </a:xfrm>
        </p:spPr>
        <p:txBody>
          <a:bodyPr/>
          <a:lstStyle/>
          <a:p>
            <a:r>
              <a:rPr lang="en-US" sz="2500" dirty="0"/>
              <a:t>Digital database provided by safe and found online</a:t>
            </a:r>
            <a:br>
              <a:rPr lang="en-US" sz="2500" dirty="0"/>
            </a:br>
            <a:endParaRPr lang="en-US" sz="2500" dirty="0"/>
          </a:p>
          <a:p>
            <a:r>
              <a:rPr lang="en-US" sz="2500" dirty="0"/>
              <a:t>Friends, family and carers can submit a form as a proactive safeguarding measure</a:t>
            </a:r>
            <a:br>
              <a:rPr lang="en-US" sz="2500" dirty="0"/>
            </a:br>
            <a:endParaRPr lang="en-US" sz="25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2DB7CA-2CFE-F341-F258-2890CCD04A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0601" y="2130373"/>
            <a:ext cx="4341872" cy="259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146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8D14A-69D3-45D1-B086-CBA0E3DCA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Registration Process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D7A38A-41A1-4D1E-A82A-EF581EAD32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50066"/>
            <a:ext cx="10514012" cy="4305225"/>
          </a:xfrm>
        </p:spPr>
        <p:txBody>
          <a:bodyPr/>
          <a:lstStyle/>
          <a:p>
            <a:r>
              <a:rPr lang="en-GB" sz="2500" dirty="0"/>
              <a:t>Safe and found online account (</a:t>
            </a:r>
            <a:r>
              <a:rPr lang="en-GB" sz="2500" dirty="0">
                <a:hlinkClick r:id="rId3"/>
              </a:rPr>
              <a:t>www.safeandfoundonline.co.uk</a:t>
            </a:r>
            <a:r>
              <a:rPr lang="en-GB" sz="2500" dirty="0"/>
              <a:t>)</a:t>
            </a:r>
            <a:br>
              <a:rPr lang="en-GB" sz="2500" dirty="0"/>
            </a:br>
            <a:endParaRPr lang="en-GB" sz="2500" dirty="0"/>
          </a:p>
          <a:p>
            <a:r>
              <a:rPr lang="en-GB" sz="2500" dirty="0"/>
              <a:t>Provide key information regarding the vulnerable persons including descriptions, locations, medication.</a:t>
            </a:r>
            <a:br>
              <a:rPr lang="en-GB" sz="2500" dirty="0"/>
            </a:br>
            <a:endParaRPr lang="en-GB" sz="2500" dirty="0"/>
          </a:p>
          <a:p>
            <a:r>
              <a:rPr lang="en-GB" sz="2500" dirty="0"/>
              <a:t>Images can be uploaded</a:t>
            </a:r>
            <a:br>
              <a:rPr lang="en-GB" sz="2500" dirty="0"/>
            </a:br>
            <a:endParaRPr lang="en-GB" sz="2500" dirty="0"/>
          </a:p>
          <a:p>
            <a:r>
              <a:rPr lang="en-GB" sz="2500" dirty="0"/>
              <a:t>Information can be updated at any time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6352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8D14A-69D3-45D1-B086-CBA0E3DCA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is the information utilised</a:t>
            </a:r>
            <a:br>
              <a:rPr lang="en-GB" dirty="0"/>
            </a:b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D7A38A-41A1-4D1E-A82A-EF581EAD32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790400"/>
            <a:ext cx="10514012" cy="4609439"/>
          </a:xfrm>
        </p:spPr>
        <p:txBody>
          <a:bodyPr/>
          <a:lstStyle/>
          <a:p>
            <a:r>
              <a:rPr lang="en-GB" sz="2500" dirty="0"/>
              <a:t>On reporting a persons missing, police will ask if the individual suffers from Dementia</a:t>
            </a:r>
            <a:br>
              <a:rPr lang="en-GB" sz="2500" dirty="0"/>
            </a:br>
            <a:endParaRPr lang="en-GB" sz="2500" dirty="0"/>
          </a:p>
          <a:p>
            <a:r>
              <a:rPr lang="en-GB" sz="2500" dirty="0"/>
              <a:t>Police have live access to the safe and found database and can immediately access the information provided</a:t>
            </a:r>
            <a:br>
              <a:rPr lang="en-GB" sz="2500" dirty="0"/>
            </a:br>
            <a:endParaRPr lang="en-GB" sz="2500" dirty="0"/>
          </a:p>
          <a:p>
            <a:r>
              <a:rPr lang="en-GB" sz="2500" dirty="0"/>
              <a:t>Used to inform key lines of enquiry and direct resources</a:t>
            </a:r>
          </a:p>
        </p:txBody>
      </p:sp>
    </p:spTree>
    <p:extLst>
      <p:ext uri="{BB962C8B-B14F-4D97-AF65-F5344CB8AC3E}">
        <p14:creationId xmlns:p14="http://schemas.microsoft.com/office/powerpoint/2010/main" val="1289428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09BD8D-9BF4-7D40-5F5D-7AC37B6763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AF257-B101-6B4A-5755-B6DC38C07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Forcer Protocol</a:t>
            </a:r>
            <a:br>
              <a:rPr lang="en-GB" dirty="0"/>
            </a:br>
            <a:endParaRPr lang="en-GB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E3B3E58F-084E-7938-43D1-4E24AE89C9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328063"/>
            <a:ext cx="5903912" cy="4609439"/>
          </a:xfrm>
        </p:spPr>
        <p:txBody>
          <a:bodyPr/>
          <a:lstStyle/>
          <a:p>
            <a:r>
              <a:rPr lang="en-GB" sz="2500" dirty="0"/>
              <a:t>Its aim is to reduce the risk of harm to service veterans, reservists and currently serving members of the armed forces who go missing </a:t>
            </a:r>
            <a:br>
              <a:rPr lang="en-GB" sz="2500" dirty="0"/>
            </a:br>
            <a:endParaRPr lang="en-GB" sz="2500" dirty="0"/>
          </a:p>
          <a:p>
            <a:r>
              <a:rPr lang="en-GB" sz="2500" dirty="0">
                <a:hlinkClick r:id="rId3"/>
              </a:rPr>
              <a:t>www.safeandfoundonline.co.uk</a:t>
            </a:r>
            <a:br>
              <a:rPr lang="en-GB" sz="2500" dirty="0"/>
            </a:br>
            <a:endParaRPr lang="en-GB" sz="2500" dirty="0"/>
          </a:p>
          <a:p>
            <a:r>
              <a:rPr lang="en-GB" sz="2500" dirty="0"/>
              <a:t>Enabling swift access to key information that can help the police find the person more quickly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DD77D6-D870-AD54-5C8D-70EA781284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7207" y="1328063"/>
            <a:ext cx="4542041" cy="398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9747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1526</TotalTime>
  <Words>300</Words>
  <Application>Microsoft Office PowerPoint</Application>
  <PresentationFormat>Widescreen</PresentationFormat>
  <Paragraphs>44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Aptos</vt:lpstr>
      <vt:lpstr>Arial</vt:lpstr>
      <vt:lpstr>Courier New</vt:lpstr>
      <vt:lpstr>Office Theme</vt:lpstr>
      <vt:lpstr>1_Office Theme</vt:lpstr>
      <vt:lpstr>2_Office Theme</vt:lpstr>
      <vt:lpstr>PowerPoint Presentation</vt:lpstr>
      <vt:lpstr>PowerPoint Presentation</vt:lpstr>
      <vt:lpstr>Agenda</vt:lpstr>
      <vt:lpstr>What is the Herbert Protocol</vt:lpstr>
      <vt:lpstr>What is the Herbert Protocol</vt:lpstr>
      <vt:lpstr>Where to find the form </vt:lpstr>
      <vt:lpstr>Registration Process</vt:lpstr>
      <vt:lpstr>How is the information utilised </vt:lpstr>
      <vt:lpstr>The Forcer Protocol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Ford, David</dc:creator>
  <cp:lastModifiedBy>Rees, Matthew</cp:lastModifiedBy>
  <cp:revision>14</cp:revision>
  <dcterms:created xsi:type="dcterms:W3CDTF">2021-08-16T09:01:06Z</dcterms:created>
  <dcterms:modified xsi:type="dcterms:W3CDTF">2025-05-20T12:42:14Z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4fec6b3-91e0-4cb4-97f0-3b695e194c32_Enabled">
    <vt:lpwstr>true</vt:lpwstr>
  </property>
  <property fmtid="{D5CDD505-2E9C-101B-9397-08002B2CF9AE}" pid="3" name="MSIP_Label_b4fec6b3-91e0-4cb4-97f0-3b695e194c32_SetDate">
    <vt:lpwstr>2025-05-19T10:49:00Z</vt:lpwstr>
  </property>
  <property fmtid="{D5CDD505-2E9C-101B-9397-08002B2CF9AE}" pid="4" name="MSIP_Label_b4fec6b3-91e0-4cb4-97f0-3b695e194c32_Method">
    <vt:lpwstr>Standard</vt:lpwstr>
  </property>
  <property fmtid="{D5CDD505-2E9C-101B-9397-08002B2CF9AE}" pid="5" name="MSIP_Label_b4fec6b3-91e0-4cb4-97f0-3b695e194c32_Name">
    <vt:lpwstr>b4fec6b3-91e0-4cb4-97f0-3b695e194c32</vt:lpwstr>
  </property>
  <property fmtid="{D5CDD505-2E9C-101B-9397-08002B2CF9AE}" pid="6" name="MSIP_Label_b4fec6b3-91e0-4cb4-97f0-3b695e194c32_SiteId">
    <vt:lpwstr>7ea6412d-a887-4942-951c-cd722827b11a</vt:lpwstr>
  </property>
  <property fmtid="{D5CDD505-2E9C-101B-9397-08002B2CF9AE}" pid="7" name="MSIP_Label_b4fec6b3-91e0-4cb4-97f0-3b695e194c32_ActionId">
    <vt:lpwstr>de636a84-31eb-42f1-b89b-5bcf62c7d645</vt:lpwstr>
  </property>
  <property fmtid="{D5CDD505-2E9C-101B-9397-08002B2CF9AE}" pid="8" name="MSIP_Label_b4fec6b3-91e0-4cb4-97f0-3b695e194c32_ContentBits">
    <vt:lpwstr>0</vt:lpwstr>
  </property>
  <property fmtid="{D5CDD505-2E9C-101B-9397-08002B2CF9AE}" pid="9" name="MSIP_Label_b4fec6b3-91e0-4cb4-97f0-3b695e194c32_Tag">
    <vt:lpwstr>10, 3, 0, 1</vt:lpwstr>
  </property>
</Properties>
</file>