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0"/>
  </p:notesMasterIdLst>
  <p:sldIdLst>
    <p:sldId id="257" r:id="rId7"/>
    <p:sldId id="267" r:id="rId8"/>
    <p:sldId id="263" r:id="rId9"/>
    <p:sldId id="266" r:id="rId10"/>
    <p:sldId id="271" r:id="rId11"/>
    <p:sldId id="272" r:id="rId12"/>
    <p:sldId id="270" r:id="rId13"/>
    <p:sldId id="269" r:id="rId14"/>
    <p:sldId id="273" r:id="rId15"/>
    <p:sldId id="274" r:id="rId16"/>
    <p:sldId id="277" r:id="rId17"/>
    <p:sldId id="276" r:id="rId18"/>
    <p:sldId id="275" r:id="rId19"/>
    <p:sldId id="278" r:id="rId20"/>
    <p:sldId id="282" r:id="rId21"/>
    <p:sldId id="283" r:id="rId22"/>
    <p:sldId id="284" r:id="rId23"/>
    <p:sldId id="281" r:id="rId24"/>
    <p:sldId id="268" r:id="rId25"/>
    <p:sldId id="264" r:id="rId26"/>
    <p:sldId id="280" r:id="rId27"/>
    <p:sldId id="279" r:id="rId28"/>
    <p:sldId id="261"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9598"/>
    <a:srgbClr val="005B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 Id="rId5" Type="http://schemas.openxmlformats.org/officeDocument/2006/relationships/image" Target="../media/image8.sv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 Id="rId5" Type="http://schemas.openxmlformats.org/officeDocument/2006/relationships/image" Target="../media/image8.sv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E32BD-196F-46A5-ADE5-678F01B530E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148AC5DB-E359-4205-932C-8C95E4F901A6}">
      <dgm:prSet phldrT="[Text]"/>
      <dgm:spPr>
        <a:solidFill>
          <a:schemeClr val="bg2">
            <a:lumMod val="20000"/>
            <a:lumOff val="80000"/>
          </a:schemeClr>
        </a:solidFill>
      </dgm:spPr>
      <dgm:t>
        <a:bodyPr/>
        <a:lstStyle/>
        <a:p>
          <a:pPr algn="l"/>
          <a:r>
            <a:rPr lang="en-US" b="1">
              <a:solidFill>
                <a:srgbClr val="26A699"/>
              </a:solidFill>
              <a:latin typeface="Arial" panose="020B0604020202020204" pitchFamily="34" charset="0"/>
              <a:cs typeface="Arial" panose="020B0604020202020204" pitchFamily="34" charset="0"/>
            </a:rPr>
            <a:t>Participate fully </a:t>
          </a:r>
          <a:r>
            <a:rPr lang="en-US">
              <a:solidFill>
                <a:schemeClr val="tx1"/>
              </a:solidFill>
              <a:latin typeface="Arial" panose="020B0604020202020204" pitchFamily="34" charset="0"/>
              <a:cs typeface="Arial" panose="020B0604020202020204" pitchFamily="34" charset="0"/>
            </a:rPr>
            <a:t>– your experience adds value to the discussion</a:t>
          </a:r>
        </a:p>
      </dgm:t>
    </dgm:pt>
    <dgm:pt modelId="{4256139A-E345-42E2-98F0-173847043822}" type="parTrans" cxnId="{F91A22FB-34A6-46D6-BD54-3E62B854598F}">
      <dgm:prSet/>
      <dgm:spPr/>
      <dgm:t>
        <a:bodyPr/>
        <a:lstStyle/>
        <a:p>
          <a:endParaRPr lang="en-US"/>
        </a:p>
      </dgm:t>
    </dgm:pt>
    <dgm:pt modelId="{02A7C496-93C8-4672-BBBA-44BBC80E25B6}" type="sibTrans" cxnId="{F91A22FB-34A6-46D6-BD54-3E62B854598F}">
      <dgm:prSet/>
      <dgm:spPr/>
      <dgm:t>
        <a:bodyPr/>
        <a:lstStyle/>
        <a:p>
          <a:endParaRPr lang="en-US"/>
        </a:p>
      </dgm:t>
    </dgm:pt>
    <dgm:pt modelId="{61C524A5-5CCD-404B-9E2D-DA82D647D3D8}">
      <dgm:prSet phldrT="[Text]"/>
      <dgm:spPr>
        <a:solidFill>
          <a:schemeClr val="bg2">
            <a:lumMod val="20000"/>
            <a:lumOff val="80000"/>
          </a:schemeClr>
        </a:solidFill>
      </dgm:spPr>
      <dgm:t>
        <a:bodyPr/>
        <a:lstStyle/>
        <a:p>
          <a:pPr algn="l"/>
          <a:r>
            <a:rPr lang="en-US" b="1">
              <a:solidFill>
                <a:srgbClr val="26A699"/>
              </a:solidFill>
              <a:latin typeface="Arial" panose="020B0604020202020204" pitchFamily="34" charset="0"/>
              <a:cs typeface="Arial" panose="020B0604020202020204" pitchFamily="34" charset="0"/>
            </a:rPr>
            <a:t>Confidential</a:t>
          </a:r>
          <a:r>
            <a:rPr lang="en-US" b="0">
              <a:solidFill>
                <a:schemeClr val="tx1"/>
              </a:solidFill>
              <a:latin typeface="Arial" panose="020B0604020202020204" pitchFamily="34" charset="0"/>
              <a:cs typeface="Arial" panose="020B0604020202020204" pitchFamily="34" charset="0"/>
            </a:rPr>
            <a:t> – Share learning and ideas, not personal details</a:t>
          </a:r>
          <a:endParaRPr lang="en-US" b="1">
            <a:solidFill>
              <a:srgbClr val="26A699"/>
            </a:solidFill>
            <a:latin typeface="Arial" panose="020B0604020202020204" pitchFamily="34" charset="0"/>
            <a:cs typeface="Arial" panose="020B0604020202020204" pitchFamily="34" charset="0"/>
          </a:endParaRPr>
        </a:p>
      </dgm:t>
    </dgm:pt>
    <dgm:pt modelId="{C4D6D2FC-766F-4F45-A8AB-669158A13963}" type="parTrans" cxnId="{6E6C6860-0C24-47B5-819E-0F95618D5F9A}">
      <dgm:prSet/>
      <dgm:spPr/>
      <dgm:t>
        <a:bodyPr/>
        <a:lstStyle/>
        <a:p>
          <a:endParaRPr lang="en-US"/>
        </a:p>
      </dgm:t>
    </dgm:pt>
    <dgm:pt modelId="{2F29F975-E360-4F6B-A4AB-9E4C12BB98C8}" type="sibTrans" cxnId="{6E6C6860-0C24-47B5-819E-0F95618D5F9A}">
      <dgm:prSet/>
      <dgm:spPr/>
      <dgm:t>
        <a:bodyPr/>
        <a:lstStyle/>
        <a:p>
          <a:endParaRPr lang="en-US"/>
        </a:p>
      </dgm:t>
    </dgm:pt>
    <dgm:pt modelId="{EEE2B6E5-AC57-434A-A0A9-0AF0E61AD761}">
      <dgm:prSet/>
      <dgm:spPr>
        <a:solidFill>
          <a:schemeClr val="bg2">
            <a:lumMod val="20000"/>
            <a:lumOff val="80000"/>
          </a:schemeClr>
        </a:solidFill>
      </dgm:spPr>
      <dgm:t>
        <a:bodyPr/>
        <a:lstStyle/>
        <a:p>
          <a:pPr algn="l"/>
          <a:r>
            <a:rPr lang="en-GB" b="1">
              <a:solidFill>
                <a:srgbClr val="26A699"/>
              </a:solidFill>
              <a:latin typeface="Arial" panose="020B0604020202020204" pitchFamily="34" charset="0"/>
              <a:cs typeface="Arial" panose="020B0604020202020204" pitchFamily="34" charset="0"/>
            </a:rPr>
            <a:t>Remain Respectful </a:t>
          </a:r>
          <a:r>
            <a:rPr lang="en-GB" b="0">
              <a:solidFill>
                <a:schemeClr val="tx1"/>
              </a:solidFill>
              <a:latin typeface="Arial" panose="020B0604020202020204" pitchFamily="34" charset="0"/>
              <a:cs typeface="Arial" panose="020B0604020202020204" pitchFamily="34" charset="0"/>
            </a:rPr>
            <a:t>– different perspectives are welcome</a:t>
          </a:r>
          <a:endParaRPr lang="en-GB" b="1">
            <a:solidFill>
              <a:srgbClr val="26A699"/>
            </a:solidFill>
            <a:latin typeface="Arial" panose="020B0604020202020204" pitchFamily="34" charset="0"/>
            <a:cs typeface="Arial" panose="020B0604020202020204" pitchFamily="34" charset="0"/>
          </a:endParaRPr>
        </a:p>
      </dgm:t>
    </dgm:pt>
    <dgm:pt modelId="{056B4B92-6052-4938-A7AC-CEE931F105D9}" type="parTrans" cxnId="{8D862BDB-AF0D-47BA-BDFC-4BC2ABA2A9E6}">
      <dgm:prSet/>
      <dgm:spPr/>
      <dgm:t>
        <a:bodyPr/>
        <a:lstStyle/>
        <a:p>
          <a:endParaRPr lang="en-GB"/>
        </a:p>
      </dgm:t>
    </dgm:pt>
    <dgm:pt modelId="{6A540EF6-2B83-42A3-BF33-3AEB7AA67CB7}" type="sibTrans" cxnId="{8D862BDB-AF0D-47BA-BDFC-4BC2ABA2A9E6}">
      <dgm:prSet/>
      <dgm:spPr/>
      <dgm:t>
        <a:bodyPr/>
        <a:lstStyle/>
        <a:p>
          <a:endParaRPr lang="en-GB"/>
        </a:p>
      </dgm:t>
    </dgm:pt>
    <dgm:pt modelId="{0F9CE4C2-0AC3-4449-AA0B-7154D223435C}">
      <dgm:prSet phldrT="[Text]"/>
      <dgm:spPr>
        <a:solidFill>
          <a:schemeClr val="bg2">
            <a:lumMod val="20000"/>
            <a:lumOff val="80000"/>
          </a:schemeClr>
        </a:solidFill>
      </dgm:spPr>
      <dgm:t>
        <a:bodyPr/>
        <a:lstStyle/>
        <a:p>
          <a:pPr algn="l"/>
          <a:r>
            <a:rPr lang="en-US" b="1">
              <a:solidFill>
                <a:srgbClr val="26A699"/>
              </a:solidFill>
              <a:latin typeface="Arial" panose="020B0604020202020204" pitchFamily="34" charset="0"/>
              <a:cs typeface="Arial" panose="020B0604020202020204" pitchFamily="34" charset="0"/>
            </a:rPr>
            <a:t>Stay Curious </a:t>
          </a:r>
          <a:r>
            <a:rPr lang="en-US">
              <a:solidFill>
                <a:schemeClr val="tx1"/>
              </a:solidFill>
              <a:latin typeface="Arial" panose="020B0604020202020204" pitchFamily="34" charset="0"/>
              <a:cs typeface="Arial" panose="020B0604020202020204" pitchFamily="34" charset="0"/>
            </a:rPr>
            <a:t>– ask questions, explore assumptions</a:t>
          </a:r>
        </a:p>
      </dgm:t>
    </dgm:pt>
    <dgm:pt modelId="{A42A0B56-00E4-4AEE-8E63-EE2E21DD7174}" type="parTrans" cxnId="{0173CA2E-8E42-4F33-ABFA-F5CB064C998E}">
      <dgm:prSet/>
      <dgm:spPr/>
      <dgm:t>
        <a:bodyPr/>
        <a:lstStyle/>
        <a:p>
          <a:endParaRPr lang="en-GB"/>
        </a:p>
      </dgm:t>
    </dgm:pt>
    <dgm:pt modelId="{92A7E718-1874-4ADA-959A-A29596C0557A}" type="sibTrans" cxnId="{0173CA2E-8E42-4F33-ABFA-F5CB064C998E}">
      <dgm:prSet/>
      <dgm:spPr/>
      <dgm:t>
        <a:bodyPr/>
        <a:lstStyle/>
        <a:p>
          <a:endParaRPr lang="en-GB"/>
        </a:p>
      </dgm:t>
    </dgm:pt>
    <dgm:pt modelId="{2B1E1DDF-CC57-4D07-9223-359E8591FD7C}" type="pres">
      <dgm:prSet presAssocID="{3CCE32BD-196F-46A5-ADE5-678F01B530EE}" presName="linearFlow" presStyleCnt="0">
        <dgm:presLayoutVars>
          <dgm:dir/>
          <dgm:resizeHandles val="exact"/>
        </dgm:presLayoutVars>
      </dgm:prSet>
      <dgm:spPr/>
    </dgm:pt>
    <dgm:pt modelId="{ACE41553-3FBC-4DB0-AFC3-CCED99BE7E01}" type="pres">
      <dgm:prSet presAssocID="{148AC5DB-E359-4205-932C-8C95E4F901A6}" presName="composite" presStyleCnt="0"/>
      <dgm:spPr/>
    </dgm:pt>
    <dgm:pt modelId="{0DA3296B-DE2F-416F-A767-0ABE21FE7441}" type="pres">
      <dgm:prSet presAssocID="{148AC5DB-E359-4205-932C-8C95E4F901A6}" presName="imgShp" presStyleLbl="fgImgPlace1" presStyleIdx="0" presStyleCnt="4" custLinFactX="-14984" custLinFactNeighborX="-100000" custLinFactNeighborY="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6983531-9D39-4168-BCAF-27C371D6D3D3}" type="pres">
      <dgm:prSet presAssocID="{148AC5DB-E359-4205-932C-8C95E4F901A6}" presName="txShp" presStyleLbl="node1" presStyleIdx="0" presStyleCnt="4" custScaleX="117829">
        <dgm:presLayoutVars>
          <dgm:bulletEnabled val="1"/>
        </dgm:presLayoutVars>
      </dgm:prSet>
      <dgm:spPr/>
    </dgm:pt>
    <dgm:pt modelId="{D7CC6C4B-6F81-4A2A-987E-B9AA36E336A0}" type="pres">
      <dgm:prSet presAssocID="{02A7C496-93C8-4672-BBBA-44BBC80E25B6}" presName="spacing" presStyleCnt="0"/>
      <dgm:spPr/>
    </dgm:pt>
    <dgm:pt modelId="{C88411BE-134F-4CC5-A1DA-8662478C6E0D}" type="pres">
      <dgm:prSet presAssocID="{61C524A5-5CCD-404B-9E2D-DA82D647D3D8}" presName="composite" presStyleCnt="0"/>
      <dgm:spPr/>
    </dgm:pt>
    <dgm:pt modelId="{EE05F5E4-A7A0-4820-ADA3-3B5562E93C75}" type="pres">
      <dgm:prSet presAssocID="{61C524A5-5CCD-404B-9E2D-DA82D647D3D8}" presName="imgShp" presStyleLbl="fgImgPlace1" presStyleIdx="1" presStyleCnt="4" custLinFactX="-44879" custLinFactNeighborX="-100000" custLinFactNeighborY="-9199"/>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5B6300B-71A2-4338-9F05-01F8BF355CAD}" type="pres">
      <dgm:prSet presAssocID="{61C524A5-5CCD-404B-9E2D-DA82D647D3D8}" presName="txShp" presStyleLbl="node1" presStyleIdx="1" presStyleCnt="4" custScaleX="114876" custLinFactNeighborX="0" custLinFactNeighborY="-1771">
        <dgm:presLayoutVars>
          <dgm:bulletEnabled val="1"/>
        </dgm:presLayoutVars>
      </dgm:prSet>
      <dgm:spPr/>
    </dgm:pt>
    <dgm:pt modelId="{97F9412E-ABD2-4D56-92B9-61D2214FCB7B}" type="pres">
      <dgm:prSet presAssocID="{2F29F975-E360-4F6B-A4AB-9E4C12BB98C8}" presName="spacing" presStyleCnt="0"/>
      <dgm:spPr/>
    </dgm:pt>
    <dgm:pt modelId="{AA7F4067-A923-40CA-A7A0-557BB1C5EE56}" type="pres">
      <dgm:prSet presAssocID="{EEE2B6E5-AC57-434A-A0A9-0AF0E61AD761}" presName="composite" presStyleCnt="0"/>
      <dgm:spPr/>
    </dgm:pt>
    <dgm:pt modelId="{6B633B03-C809-4287-8AD5-FD621905C432}" type="pres">
      <dgm:prSet presAssocID="{EEE2B6E5-AC57-434A-A0A9-0AF0E61AD761}" presName="imgShp" presStyleLbl="fgImgPlace1" presStyleIdx="2" presStyleCnt="4" custLinFactX="-47985" custLinFactNeighborX="-100000" custLinFactNeighborY="-9248"/>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7C02BDC5-4D09-4391-8068-BAF10EDC45DB}" type="pres">
      <dgm:prSet presAssocID="{EEE2B6E5-AC57-434A-A0A9-0AF0E61AD761}" presName="txShp" presStyleLbl="node1" presStyleIdx="2" presStyleCnt="4" custScaleX="113517">
        <dgm:presLayoutVars>
          <dgm:bulletEnabled val="1"/>
        </dgm:presLayoutVars>
      </dgm:prSet>
      <dgm:spPr/>
    </dgm:pt>
    <dgm:pt modelId="{2146910C-A788-4581-B447-6DB51C44BD85}" type="pres">
      <dgm:prSet presAssocID="{6A540EF6-2B83-42A3-BF33-3AEB7AA67CB7}" presName="spacing" presStyleCnt="0"/>
      <dgm:spPr/>
    </dgm:pt>
    <dgm:pt modelId="{E0D06706-45B1-48F0-8CFB-7BBAE7C17B70}" type="pres">
      <dgm:prSet presAssocID="{0F9CE4C2-0AC3-4449-AA0B-7154D223435C}" presName="composite" presStyleCnt="0"/>
      <dgm:spPr/>
    </dgm:pt>
    <dgm:pt modelId="{70EC468F-2DA6-4A26-88AE-931D13FA7F6C}" type="pres">
      <dgm:prSet presAssocID="{0F9CE4C2-0AC3-4449-AA0B-7154D223435C}" presName="imgShp" presStyleLbl="fgImgPlace1" presStyleIdx="3" presStyleCnt="4" custLinFactX="-56378" custLinFactNeighborX="-100000" custLinFactNeighborY="-11498"/>
      <dgm:spPr>
        <a:blipFill>
          <a:blip xmlns:r="http://schemas.openxmlformats.org/officeDocument/2006/relationships" r:embed="rId4">
            <a:extLst>
              <a:ext uri="{96DAC541-7B7A-43D3-8B79-37D633B846F1}">
                <asvg:svgBlip xmlns:asvg="http://schemas.microsoft.com/office/drawing/2016/SVG/main" r:embed="rId5"/>
              </a:ext>
            </a:extLst>
          </a:blip>
          <a:srcRect/>
          <a:stretch>
            <a:fillRect t="-9000" b="-9000"/>
          </a:stretch>
        </a:blipFill>
      </dgm:spPr>
      <dgm:extLst>
        <a:ext uri="{E40237B7-FDA0-4F09-8148-C483321AD2D9}">
          <dgm14:cNvPr xmlns:dgm14="http://schemas.microsoft.com/office/drawing/2010/diagram" id="0" name="" descr="A surprised face"/>
        </a:ext>
      </dgm:extLst>
    </dgm:pt>
    <dgm:pt modelId="{2BD84F7D-54E2-48C2-8447-57A479A7FD92}" type="pres">
      <dgm:prSet presAssocID="{0F9CE4C2-0AC3-4449-AA0B-7154D223435C}" presName="txShp" presStyleLbl="node1" presStyleIdx="3" presStyleCnt="4" custLinFactNeighborX="-10109" custLinFactNeighborY="4599">
        <dgm:presLayoutVars>
          <dgm:bulletEnabled val="1"/>
        </dgm:presLayoutVars>
      </dgm:prSet>
      <dgm:spPr/>
    </dgm:pt>
  </dgm:ptLst>
  <dgm:cxnLst>
    <dgm:cxn modelId="{0173CA2E-8E42-4F33-ABFA-F5CB064C998E}" srcId="{3CCE32BD-196F-46A5-ADE5-678F01B530EE}" destId="{0F9CE4C2-0AC3-4449-AA0B-7154D223435C}" srcOrd="3" destOrd="0" parTransId="{A42A0B56-00E4-4AEE-8E63-EE2E21DD7174}" sibTransId="{92A7E718-1874-4ADA-959A-A29596C0557A}"/>
    <dgm:cxn modelId="{6E6C6860-0C24-47B5-819E-0F95618D5F9A}" srcId="{3CCE32BD-196F-46A5-ADE5-678F01B530EE}" destId="{61C524A5-5CCD-404B-9E2D-DA82D647D3D8}" srcOrd="1" destOrd="0" parTransId="{C4D6D2FC-766F-4F45-A8AB-669158A13963}" sibTransId="{2F29F975-E360-4F6B-A4AB-9E4C12BB98C8}"/>
    <dgm:cxn modelId="{8DC9C054-2602-4726-BC0F-F542A1F3D33C}" type="presOf" srcId="{148AC5DB-E359-4205-932C-8C95E4F901A6}" destId="{76983531-9D39-4168-BCAF-27C371D6D3D3}" srcOrd="0" destOrd="0" presId="urn:microsoft.com/office/officeart/2005/8/layout/vList3"/>
    <dgm:cxn modelId="{DD821D89-5473-4048-B8B0-8B2A99406951}" type="presOf" srcId="{0F9CE4C2-0AC3-4449-AA0B-7154D223435C}" destId="{2BD84F7D-54E2-48C2-8447-57A479A7FD92}" srcOrd="0" destOrd="0" presId="urn:microsoft.com/office/officeart/2005/8/layout/vList3"/>
    <dgm:cxn modelId="{D7BE4D8A-A085-44CD-812A-EAE12899EB89}" type="presOf" srcId="{61C524A5-5CCD-404B-9E2D-DA82D647D3D8}" destId="{55B6300B-71A2-4338-9F05-01F8BF355CAD}" srcOrd="0" destOrd="0" presId="urn:microsoft.com/office/officeart/2005/8/layout/vList3"/>
    <dgm:cxn modelId="{735358CF-446C-4BAA-A0AF-A3D94E05EB98}" type="presOf" srcId="{3CCE32BD-196F-46A5-ADE5-678F01B530EE}" destId="{2B1E1DDF-CC57-4D07-9223-359E8591FD7C}" srcOrd="0" destOrd="0" presId="urn:microsoft.com/office/officeart/2005/8/layout/vList3"/>
    <dgm:cxn modelId="{8D862BDB-AF0D-47BA-BDFC-4BC2ABA2A9E6}" srcId="{3CCE32BD-196F-46A5-ADE5-678F01B530EE}" destId="{EEE2B6E5-AC57-434A-A0A9-0AF0E61AD761}" srcOrd="2" destOrd="0" parTransId="{056B4B92-6052-4938-A7AC-CEE931F105D9}" sibTransId="{6A540EF6-2B83-42A3-BF33-3AEB7AA67CB7}"/>
    <dgm:cxn modelId="{F91A22FB-34A6-46D6-BD54-3E62B854598F}" srcId="{3CCE32BD-196F-46A5-ADE5-678F01B530EE}" destId="{148AC5DB-E359-4205-932C-8C95E4F901A6}" srcOrd="0" destOrd="0" parTransId="{4256139A-E345-42E2-98F0-173847043822}" sibTransId="{02A7C496-93C8-4672-BBBA-44BBC80E25B6}"/>
    <dgm:cxn modelId="{27128BFC-8FDE-40F6-83D8-4BD8E735F8F7}" type="presOf" srcId="{EEE2B6E5-AC57-434A-A0A9-0AF0E61AD761}" destId="{7C02BDC5-4D09-4391-8068-BAF10EDC45DB}" srcOrd="0" destOrd="0" presId="urn:microsoft.com/office/officeart/2005/8/layout/vList3"/>
    <dgm:cxn modelId="{62A838D7-7598-4197-AA4D-FE3E1B081424}" type="presParOf" srcId="{2B1E1DDF-CC57-4D07-9223-359E8591FD7C}" destId="{ACE41553-3FBC-4DB0-AFC3-CCED99BE7E01}" srcOrd="0" destOrd="0" presId="urn:microsoft.com/office/officeart/2005/8/layout/vList3"/>
    <dgm:cxn modelId="{C0A0E577-C6E0-4CCD-8B15-5C9E37A5D60C}" type="presParOf" srcId="{ACE41553-3FBC-4DB0-AFC3-CCED99BE7E01}" destId="{0DA3296B-DE2F-416F-A767-0ABE21FE7441}" srcOrd="0" destOrd="0" presId="urn:microsoft.com/office/officeart/2005/8/layout/vList3"/>
    <dgm:cxn modelId="{C6AF5655-C1AB-412C-955F-E39F72470CCE}" type="presParOf" srcId="{ACE41553-3FBC-4DB0-AFC3-CCED99BE7E01}" destId="{76983531-9D39-4168-BCAF-27C371D6D3D3}" srcOrd="1" destOrd="0" presId="urn:microsoft.com/office/officeart/2005/8/layout/vList3"/>
    <dgm:cxn modelId="{98A78814-0FA5-4108-80C5-2D32B44C11E9}" type="presParOf" srcId="{2B1E1DDF-CC57-4D07-9223-359E8591FD7C}" destId="{D7CC6C4B-6F81-4A2A-987E-B9AA36E336A0}" srcOrd="1" destOrd="0" presId="urn:microsoft.com/office/officeart/2005/8/layout/vList3"/>
    <dgm:cxn modelId="{A5005C73-FCAC-46F7-8DD8-94D19D7AF24D}" type="presParOf" srcId="{2B1E1DDF-CC57-4D07-9223-359E8591FD7C}" destId="{C88411BE-134F-4CC5-A1DA-8662478C6E0D}" srcOrd="2" destOrd="0" presId="urn:microsoft.com/office/officeart/2005/8/layout/vList3"/>
    <dgm:cxn modelId="{912D2C43-B606-4F50-B182-1BA86414EC90}" type="presParOf" srcId="{C88411BE-134F-4CC5-A1DA-8662478C6E0D}" destId="{EE05F5E4-A7A0-4820-ADA3-3B5562E93C75}" srcOrd="0" destOrd="0" presId="urn:microsoft.com/office/officeart/2005/8/layout/vList3"/>
    <dgm:cxn modelId="{7F608595-E88A-48BD-A9A9-098F49C40750}" type="presParOf" srcId="{C88411BE-134F-4CC5-A1DA-8662478C6E0D}" destId="{55B6300B-71A2-4338-9F05-01F8BF355CAD}" srcOrd="1" destOrd="0" presId="urn:microsoft.com/office/officeart/2005/8/layout/vList3"/>
    <dgm:cxn modelId="{1C927BD7-134C-4674-B8DB-082130A9B6C9}" type="presParOf" srcId="{2B1E1DDF-CC57-4D07-9223-359E8591FD7C}" destId="{97F9412E-ABD2-4D56-92B9-61D2214FCB7B}" srcOrd="3" destOrd="0" presId="urn:microsoft.com/office/officeart/2005/8/layout/vList3"/>
    <dgm:cxn modelId="{F77E56C4-0A10-4C00-93B9-C9500D06B7AE}" type="presParOf" srcId="{2B1E1DDF-CC57-4D07-9223-359E8591FD7C}" destId="{AA7F4067-A923-40CA-A7A0-557BB1C5EE56}" srcOrd="4" destOrd="0" presId="urn:microsoft.com/office/officeart/2005/8/layout/vList3"/>
    <dgm:cxn modelId="{6C96A2C3-69BA-4262-841B-E492B667BF80}" type="presParOf" srcId="{AA7F4067-A923-40CA-A7A0-557BB1C5EE56}" destId="{6B633B03-C809-4287-8AD5-FD621905C432}" srcOrd="0" destOrd="0" presId="urn:microsoft.com/office/officeart/2005/8/layout/vList3"/>
    <dgm:cxn modelId="{85F5AF0D-3AAF-4336-A289-557A6CA60977}" type="presParOf" srcId="{AA7F4067-A923-40CA-A7A0-557BB1C5EE56}" destId="{7C02BDC5-4D09-4391-8068-BAF10EDC45DB}" srcOrd="1" destOrd="0" presId="urn:microsoft.com/office/officeart/2005/8/layout/vList3"/>
    <dgm:cxn modelId="{7A4C9E31-BDFE-40B0-A1B1-5975AD2CBAE9}" type="presParOf" srcId="{2B1E1DDF-CC57-4D07-9223-359E8591FD7C}" destId="{2146910C-A788-4581-B447-6DB51C44BD85}" srcOrd="5" destOrd="0" presId="urn:microsoft.com/office/officeart/2005/8/layout/vList3"/>
    <dgm:cxn modelId="{043FEEAF-FA09-4DE3-88CE-10F3548AB2F2}" type="presParOf" srcId="{2B1E1DDF-CC57-4D07-9223-359E8591FD7C}" destId="{E0D06706-45B1-48F0-8CFB-7BBAE7C17B70}" srcOrd="6" destOrd="0" presId="urn:microsoft.com/office/officeart/2005/8/layout/vList3"/>
    <dgm:cxn modelId="{A9DFE1E6-6E6B-4C73-930F-7EE8FC6D8E1B}" type="presParOf" srcId="{E0D06706-45B1-48F0-8CFB-7BBAE7C17B70}" destId="{70EC468F-2DA6-4A26-88AE-931D13FA7F6C}" srcOrd="0" destOrd="0" presId="urn:microsoft.com/office/officeart/2005/8/layout/vList3"/>
    <dgm:cxn modelId="{136F9CA9-AB63-4C2B-8AB0-C345130A2270}" type="presParOf" srcId="{E0D06706-45B1-48F0-8CFB-7BBAE7C17B70}" destId="{2BD84F7D-54E2-48C2-8447-57A479A7FD9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83531-9D39-4168-BCAF-27C371D6D3D3}">
      <dsp:nvSpPr>
        <dsp:cNvPr id="0" name=""/>
        <dsp:cNvSpPr/>
      </dsp:nvSpPr>
      <dsp:spPr>
        <a:xfrm rot="10800000">
          <a:off x="1089288" y="3294"/>
          <a:ext cx="7887054" cy="1188756"/>
        </a:xfrm>
        <a:prstGeom prst="homePlate">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209" tIns="118110" rIns="220472" bIns="118110" numCol="1" spcCol="1270" anchor="ctr" anchorCtr="0">
          <a:noAutofit/>
        </a:bodyPr>
        <a:lstStyle/>
        <a:p>
          <a:pPr marL="0" lvl="0" indent="0" algn="l" defTabSz="1377950">
            <a:lnSpc>
              <a:spcPct val="90000"/>
            </a:lnSpc>
            <a:spcBef>
              <a:spcPct val="0"/>
            </a:spcBef>
            <a:spcAft>
              <a:spcPct val="35000"/>
            </a:spcAft>
            <a:buNone/>
          </a:pPr>
          <a:r>
            <a:rPr lang="en-US" sz="3100" b="1" kern="1200">
              <a:solidFill>
                <a:srgbClr val="26A699"/>
              </a:solidFill>
              <a:latin typeface="Arial" panose="020B0604020202020204" pitchFamily="34" charset="0"/>
              <a:cs typeface="Arial" panose="020B0604020202020204" pitchFamily="34" charset="0"/>
            </a:rPr>
            <a:t>Participate fully </a:t>
          </a:r>
          <a:r>
            <a:rPr lang="en-US" sz="3100" kern="1200">
              <a:solidFill>
                <a:schemeClr val="tx1"/>
              </a:solidFill>
              <a:latin typeface="Arial" panose="020B0604020202020204" pitchFamily="34" charset="0"/>
              <a:cs typeface="Arial" panose="020B0604020202020204" pitchFamily="34" charset="0"/>
            </a:rPr>
            <a:t>– your experience adds value to the discussion</a:t>
          </a:r>
        </a:p>
      </dsp:txBody>
      <dsp:txXfrm rot="10800000">
        <a:off x="1386477" y="3294"/>
        <a:ext cx="7589865" cy="1188756"/>
      </dsp:txXfrm>
    </dsp:sp>
    <dsp:sp modelId="{0DA3296B-DE2F-416F-A767-0ABE21FE7441}">
      <dsp:nvSpPr>
        <dsp:cNvPr id="0" name=""/>
        <dsp:cNvSpPr/>
      </dsp:nvSpPr>
      <dsp:spPr>
        <a:xfrm>
          <a:off x="0" y="3354"/>
          <a:ext cx="1188756" cy="1188756"/>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B6300B-71A2-4338-9F05-01F8BF355CAD}">
      <dsp:nvSpPr>
        <dsp:cNvPr id="0" name=""/>
        <dsp:cNvSpPr/>
      </dsp:nvSpPr>
      <dsp:spPr>
        <a:xfrm rot="10800000">
          <a:off x="1236372" y="1525851"/>
          <a:ext cx="7689391" cy="1188756"/>
        </a:xfrm>
        <a:prstGeom prst="homePlate">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209" tIns="118110" rIns="220472" bIns="118110" numCol="1" spcCol="1270" anchor="ctr" anchorCtr="0">
          <a:noAutofit/>
        </a:bodyPr>
        <a:lstStyle/>
        <a:p>
          <a:pPr marL="0" lvl="0" indent="0" algn="l" defTabSz="1377950">
            <a:lnSpc>
              <a:spcPct val="90000"/>
            </a:lnSpc>
            <a:spcBef>
              <a:spcPct val="0"/>
            </a:spcBef>
            <a:spcAft>
              <a:spcPct val="35000"/>
            </a:spcAft>
            <a:buNone/>
          </a:pPr>
          <a:r>
            <a:rPr lang="en-US" sz="3100" b="1" kern="1200">
              <a:solidFill>
                <a:srgbClr val="26A699"/>
              </a:solidFill>
              <a:latin typeface="Arial" panose="020B0604020202020204" pitchFamily="34" charset="0"/>
              <a:cs typeface="Arial" panose="020B0604020202020204" pitchFamily="34" charset="0"/>
            </a:rPr>
            <a:t>Confidential</a:t>
          </a:r>
          <a:r>
            <a:rPr lang="en-US" sz="3100" b="0" kern="1200">
              <a:solidFill>
                <a:schemeClr val="tx1"/>
              </a:solidFill>
              <a:latin typeface="Arial" panose="020B0604020202020204" pitchFamily="34" charset="0"/>
              <a:cs typeface="Arial" panose="020B0604020202020204" pitchFamily="34" charset="0"/>
            </a:rPr>
            <a:t> – Share learning and ideas, not personal details</a:t>
          </a:r>
          <a:endParaRPr lang="en-US" sz="3100" b="1" kern="1200">
            <a:solidFill>
              <a:srgbClr val="26A699"/>
            </a:solidFill>
            <a:latin typeface="Arial" panose="020B0604020202020204" pitchFamily="34" charset="0"/>
            <a:cs typeface="Arial" panose="020B0604020202020204" pitchFamily="34" charset="0"/>
          </a:endParaRPr>
        </a:p>
      </dsp:txBody>
      <dsp:txXfrm rot="10800000">
        <a:off x="1533561" y="1525851"/>
        <a:ext cx="7392202" cy="1188756"/>
      </dsp:txXfrm>
    </dsp:sp>
    <dsp:sp modelId="{EE05F5E4-A7A0-4820-ADA3-3B5562E93C75}">
      <dsp:nvSpPr>
        <dsp:cNvPr id="0" name=""/>
        <dsp:cNvSpPr/>
      </dsp:nvSpPr>
      <dsp:spPr>
        <a:xfrm>
          <a:off x="0" y="1437550"/>
          <a:ext cx="1188756" cy="1188756"/>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02BDC5-4D09-4391-8068-BAF10EDC45DB}">
      <dsp:nvSpPr>
        <dsp:cNvPr id="0" name=""/>
        <dsp:cNvSpPr/>
      </dsp:nvSpPr>
      <dsp:spPr>
        <a:xfrm rot="10800000">
          <a:off x="1304597" y="3090514"/>
          <a:ext cx="7598424" cy="1188756"/>
        </a:xfrm>
        <a:prstGeom prst="homePlate">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209" tIns="118110" rIns="220472" bIns="118110" numCol="1" spcCol="1270" anchor="ctr" anchorCtr="0">
          <a:noAutofit/>
        </a:bodyPr>
        <a:lstStyle/>
        <a:p>
          <a:pPr marL="0" lvl="0" indent="0" algn="l" defTabSz="1377950">
            <a:lnSpc>
              <a:spcPct val="90000"/>
            </a:lnSpc>
            <a:spcBef>
              <a:spcPct val="0"/>
            </a:spcBef>
            <a:spcAft>
              <a:spcPct val="35000"/>
            </a:spcAft>
            <a:buNone/>
          </a:pPr>
          <a:r>
            <a:rPr lang="en-GB" sz="3100" b="1" kern="1200">
              <a:solidFill>
                <a:srgbClr val="26A699"/>
              </a:solidFill>
              <a:latin typeface="Arial" panose="020B0604020202020204" pitchFamily="34" charset="0"/>
              <a:cs typeface="Arial" panose="020B0604020202020204" pitchFamily="34" charset="0"/>
            </a:rPr>
            <a:t>Remain Respectful </a:t>
          </a:r>
          <a:r>
            <a:rPr lang="en-GB" sz="3100" b="0" kern="1200">
              <a:solidFill>
                <a:schemeClr val="tx1"/>
              </a:solidFill>
              <a:latin typeface="Arial" panose="020B0604020202020204" pitchFamily="34" charset="0"/>
              <a:cs typeface="Arial" panose="020B0604020202020204" pitchFamily="34" charset="0"/>
            </a:rPr>
            <a:t>– different perspectives are welcome</a:t>
          </a:r>
          <a:endParaRPr lang="en-GB" sz="3100" b="1" kern="1200">
            <a:solidFill>
              <a:srgbClr val="26A699"/>
            </a:solidFill>
            <a:latin typeface="Arial" panose="020B0604020202020204" pitchFamily="34" charset="0"/>
            <a:cs typeface="Arial" panose="020B0604020202020204" pitchFamily="34" charset="0"/>
          </a:endParaRPr>
        </a:p>
      </dsp:txBody>
      <dsp:txXfrm rot="10800000">
        <a:off x="1601786" y="3090514"/>
        <a:ext cx="7301235" cy="1188756"/>
      </dsp:txXfrm>
    </dsp:sp>
    <dsp:sp modelId="{6B633B03-C809-4287-8AD5-FD621905C432}">
      <dsp:nvSpPr>
        <dsp:cNvPr id="0" name=""/>
        <dsp:cNvSpPr/>
      </dsp:nvSpPr>
      <dsp:spPr>
        <a:xfrm>
          <a:off x="0" y="2980578"/>
          <a:ext cx="1188756" cy="1188756"/>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D84F7D-54E2-48C2-8447-57A479A7FD92}">
      <dsp:nvSpPr>
        <dsp:cNvPr id="0" name=""/>
        <dsp:cNvSpPr/>
      </dsp:nvSpPr>
      <dsp:spPr>
        <a:xfrm rot="10800000">
          <a:off x="1306521" y="4637419"/>
          <a:ext cx="6693644" cy="1188756"/>
        </a:xfrm>
        <a:prstGeom prst="homePlate">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209" tIns="118110" rIns="220472" bIns="118110" numCol="1" spcCol="1270" anchor="ctr" anchorCtr="0">
          <a:noAutofit/>
        </a:bodyPr>
        <a:lstStyle/>
        <a:p>
          <a:pPr marL="0" lvl="0" indent="0" algn="l" defTabSz="1377950">
            <a:lnSpc>
              <a:spcPct val="90000"/>
            </a:lnSpc>
            <a:spcBef>
              <a:spcPct val="0"/>
            </a:spcBef>
            <a:spcAft>
              <a:spcPct val="35000"/>
            </a:spcAft>
            <a:buNone/>
          </a:pPr>
          <a:r>
            <a:rPr lang="en-US" sz="3100" b="1" kern="1200">
              <a:solidFill>
                <a:srgbClr val="26A699"/>
              </a:solidFill>
              <a:latin typeface="Arial" panose="020B0604020202020204" pitchFamily="34" charset="0"/>
              <a:cs typeface="Arial" panose="020B0604020202020204" pitchFamily="34" charset="0"/>
            </a:rPr>
            <a:t>Stay Curious </a:t>
          </a:r>
          <a:r>
            <a:rPr lang="en-US" sz="3100" kern="1200">
              <a:solidFill>
                <a:schemeClr val="tx1"/>
              </a:solidFill>
              <a:latin typeface="Arial" panose="020B0604020202020204" pitchFamily="34" charset="0"/>
              <a:cs typeface="Arial" panose="020B0604020202020204" pitchFamily="34" charset="0"/>
            </a:rPr>
            <a:t>– ask questions, explore assumptions</a:t>
          </a:r>
        </a:p>
      </dsp:txBody>
      <dsp:txXfrm rot="10800000">
        <a:off x="1603710" y="4637419"/>
        <a:ext cx="6396455" cy="1188756"/>
      </dsp:txXfrm>
    </dsp:sp>
    <dsp:sp modelId="{70EC468F-2DA6-4A26-88AE-931D13FA7F6C}">
      <dsp:nvSpPr>
        <dsp:cNvPr id="0" name=""/>
        <dsp:cNvSpPr/>
      </dsp:nvSpPr>
      <dsp:spPr>
        <a:xfrm>
          <a:off x="0" y="4497440"/>
          <a:ext cx="1188756" cy="1188756"/>
        </a:xfrm>
        <a:prstGeom prst="ellipse">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7DEDE-3B8F-4EBC-AE85-770C9330AD30}" type="datetimeFigureOut">
              <a:rPr lang="en-GB" smtClean="0"/>
              <a:t>15/04/2026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12B2A-7ED6-43D9-A42E-05F8A634D949}" type="slidenum">
              <a:rPr lang="en-GB" smtClean="0"/>
              <a:t>‹#›</a:t>
            </a:fld>
            <a:endParaRPr lang="en-GB"/>
          </a:p>
        </p:txBody>
      </p:sp>
    </p:spTree>
    <p:extLst>
      <p:ext uri="{BB962C8B-B14F-4D97-AF65-F5344CB8AC3E}">
        <p14:creationId xmlns:p14="http://schemas.microsoft.com/office/powerpoint/2010/main" val="417122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forms.office.com/Pages/ResponsePage.aspx?id=fgdLrFinxUuUZTXBkgB3BGdWcS1ywZ9Ai8ZdKueM9gNUNkNMUTdQSDNNM1VSSDRTWjRFOFJUOUwxUy4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39essex.com/cop_cases/lb-wandsworth-v-m-o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Introduce self- OT, APL and new BIA. </a:t>
            </a:r>
          </a:p>
          <a:p>
            <a:r>
              <a:rPr lang="en-GB"/>
              <a:t>This CSAB Forum will focus on the Mental Capacity Act, specifically assessing capacity linked with fluctuating capacity and executive functioning. </a:t>
            </a:r>
          </a:p>
          <a:p>
            <a:r>
              <a:rPr lang="en-GB"/>
              <a:t>I am not an expert- but will share some information and then we have break out rooms planned to support further discussion. </a:t>
            </a:r>
          </a:p>
        </p:txBody>
      </p:sp>
      <p:sp>
        <p:nvSpPr>
          <p:cNvPr id="4" name="Slide Number Placeholder 3"/>
          <p:cNvSpPr>
            <a:spLocks noGrp="1"/>
          </p:cNvSpPr>
          <p:nvPr>
            <p:ph type="sldNum" sz="quarter" idx="5"/>
          </p:nvPr>
        </p:nvSpPr>
        <p:spPr/>
        <p:txBody>
          <a:bodyPr/>
          <a:lstStyle/>
          <a:p>
            <a:fld id="{F0912B2A-7ED6-43D9-A42E-05F8A634D949}" type="slidenum">
              <a:rPr lang="en-GB" smtClean="0"/>
              <a:t>2</a:t>
            </a:fld>
            <a:endParaRPr lang="en-GB"/>
          </a:p>
        </p:txBody>
      </p:sp>
    </p:spTree>
    <p:extLst>
      <p:ext uri="{BB962C8B-B14F-4D97-AF65-F5344CB8AC3E}">
        <p14:creationId xmlns:p14="http://schemas.microsoft.com/office/powerpoint/2010/main" val="394283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move back to the functional Test- We have a defined decision, we have identified the relevant information, this have been shared with the person in an accessible way.</a:t>
            </a:r>
          </a:p>
          <a:p>
            <a:r>
              <a:rPr lang="en-GB"/>
              <a:t>We now apply the functional test- Understanding, retaining, use and weigh and communicating. </a:t>
            </a:r>
          </a:p>
          <a:p>
            <a:pPr algn="l" fontAlgn="base"/>
            <a:r>
              <a:rPr lang="en-GB" sz="1200" b="1">
                <a:ln>
                  <a:noFill/>
                </a:ln>
                <a:solidFill>
                  <a:srgbClr val="000000"/>
                </a:solidFill>
                <a:effectLst/>
                <a:latin typeface="Arial" panose="020B0604020202020204" pitchFamily="34" charset="0"/>
                <a:ea typeface="Arial Unicode MS"/>
                <a:cs typeface="Arial" panose="020B0604020202020204" pitchFamily="34" charset="0"/>
              </a:rPr>
              <a:t>The first question of the function test is - </a:t>
            </a:r>
            <a:r>
              <a:rPr lang="en-GB" sz="1200" b="1" u="sng">
                <a:ln>
                  <a:noFill/>
                </a:ln>
                <a:solidFill>
                  <a:srgbClr val="000000"/>
                </a:solidFill>
                <a:effectLst/>
                <a:latin typeface="Arial" panose="020B0604020202020204" pitchFamily="34" charset="0"/>
                <a:ea typeface="Arial Unicode MS"/>
                <a:cs typeface="Arial" panose="020B0604020202020204" pitchFamily="34" charset="0"/>
              </a:rPr>
              <a:t>Is the person able to understand the information relevant to the decision?</a:t>
            </a:r>
          </a:p>
          <a:p>
            <a:pPr algn="l" fontAlgn="base"/>
            <a:endParaRPr lang="en-GB" sz="1200" b="1">
              <a:ln>
                <a:noFill/>
              </a:ln>
              <a:solidFill>
                <a:srgbClr val="000000"/>
              </a:solidFill>
              <a:effectLst/>
              <a:latin typeface="Arial" panose="020B0604020202020204" pitchFamily="34" charset="0"/>
              <a:cs typeface="Arial" panose="020B0604020202020204" pitchFamily="34" charset="0"/>
            </a:endParaRPr>
          </a:p>
          <a:p>
            <a:pPr algn="l" fontAlgn="base"/>
            <a:r>
              <a:rPr lang="en-GB" sz="1200" b="0">
                <a:ln>
                  <a:noFill/>
                </a:ln>
                <a:solidFill>
                  <a:srgbClr val="000000"/>
                </a:solidFill>
                <a:effectLst/>
                <a:latin typeface="Arial" panose="020B0604020202020204" pitchFamily="34" charset="0"/>
                <a:cs typeface="Arial" panose="020B0604020202020204" pitchFamily="34" charset="0"/>
              </a:rPr>
              <a:t>T</a:t>
            </a:r>
            <a:r>
              <a:rPr lang="en-GB"/>
              <a:t>he person doesn’t have to understand every element of what is being explained to them. What is important is that they can understand the ‘salient factors’: the information relevant to the decision. This means that the onus is on you as the assessor not just to identify the specific decision but also what the information is relevant to that decision, and what the options are for the person to decide between. </a:t>
            </a:r>
          </a:p>
          <a:p>
            <a:pPr algn="l" fontAlgn="base"/>
            <a:endParaRPr lang="en-GB"/>
          </a:p>
          <a:p>
            <a:pPr algn="l" fontAlgn="base"/>
            <a:r>
              <a:rPr lang="en-GB"/>
              <a:t>The level of understanding required must not be set too high. </a:t>
            </a:r>
          </a:p>
          <a:p>
            <a:pPr algn="l" fontAlgn="base"/>
            <a:endParaRPr lang="en-GB"/>
          </a:p>
          <a:p>
            <a:pPr algn="l" fontAlgn="base"/>
            <a:r>
              <a:rPr lang="en-GB"/>
              <a:t>For example, if you were assessing a person’s ability to decide between living at home and living in a care home you would give the person information about what continuing to live at home would be like (e.g., what care package would be provided) and what living in an actual care home would be like</a:t>
            </a:r>
            <a:r>
              <a:rPr lang="en-GB" b="1"/>
              <a:t>.  </a:t>
            </a:r>
            <a:r>
              <a:rPr lang="en-GB" b="0"/>
              <a:t>You would ‘paint a picture’ of the options for the person.</a:t>
            </a:r>
          </a:p>
          <a:p>
            <a:pPr algn="l" fontAlgn="base"/>
            <a:endParaRPr lang="en-GB" b="0" i="0">
              <a:solidFill>
                <a:srgbClr val="333333"/>
              </a:solidFill>
              <a:effectLst/>
              <a:latin typeface="Trebuchet"/>
            </a:endParaRPr>
          </a:p>
          <a:p>
            <a:pPr marL="0" indent="0">
              <a:buFontTx/>
              <a:buNone/>
            </a:pPr>
            <a:r>
              <a:rPr lang="en-GB" b="1" u="sng"/>
              <a:t> Is the person able to retain the relevant information?</a:t>
            </a:r>
          </a:p>
          <a:p>
            <a:pPr marL="0" indent="0">
              <a:buFontTx/>
              <a:buNone/>
            </a:pPr>
            <a:br>
              <a:rPr lang="en-GB"/>
            </a:br>
            <a:r>
              <a:rPr lang="en-GB" b="0" i="0">
                <a:solidFill>
                  <a:srgbClr val="333333"/>
                </a:solidFill>
                <a:effectLst/>
                <a:latin typeface="Trebuchet"/>
              </a:rPr>
              <a:t>“Retaining” should be cited only in relation to the ability to remember </a:t>
            </a:r>
            <a:r>
              <a:rPr lang="en-GB" b="1" i="0">
                <a:solidFill>
                  <a:srgbClr val="333333"/>
                </a:solidFill>
                <a:effectLst/>
                <a:latin typeface="Trebuchet"/>
              </a:rPr>
              <a:t>relevant information </a:t>
            </a:r>
            <a:r>
              <a:rPr lang="en-GB" b="0" i="0">
                <a:solidFill>
                  <a:srgbClr val="333333"/>
                </a:solidFill>
                <a:effectLst/>
                <a:latin typeface="Trebuchet"/>
              </a:rPr>
              <a:t>(capacityguide.org.uk)</a:t>
            </a:r>
          </a:p>
          <a:p>
            <a:pPr marL="0" indent="0">
              <a:buFontTx/>
              <a:buNone/>
            </a:pPr>
            <a:br>
              <a:rPr lang="en-GB"/>
            </a:br>
            <a:r>
              <a:rPr lang="en-GB"/>
              <a:t>The person needs to be able to retain enough information for a sufficient amount of time in order to make a decision. </a:t>
            </a:r>
          </a:p>
          <a:p>
            <a:pPr marL="0" indent="0">
              <a:buFontTx/>
              <a:buNone/>
            </a:pPr>
            <a:endParaRPr lang="en-GB"/>
          </a:p>
          <a:p>
            <a:pPr marL="0" indent="0">
              <a:buFontTx/>
              <a:buNone/>
            </a:pPr>
            <a:r>
              <a:rPr lang="en-GB"/>
              <a:t>The Act specifies that ‘the fact that a person is able to retain the information relevant to a decision for a short period only, does not prevent him from being regarded as able to make the decision.’ This is an important consideration, particularly when dealing with those with deteriorating memories. </a:t>
            </a:r>
          </a:p>
          <a:p>
            <a:pPr marL="0" indent="0">
              <a:buFontTx/>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latin typeface="Arial" panose="020B0604020202020204" pitchFamily="34" charset="0"/>
              </a:rPr>
              <a:t>Practicable Steps to aid retention of information could include using notebooks, photographs, voice recorders to help retain the information long enough to make the decision.</a:t>
            </a:r>
            <a:endParaRPr lang="en-GB"/>
          </a:p>
          <a:p>
            <a:pPr algn="l" fontAlgn="base"/>
            <a:endParaRPr lang="en-GB" b="0" i="0">
              <a:solidFill>
                <a:srgbClr val="333333"/>
              </a:solidFill>
              <a:effectLst/>
              <a:latin typeface="Trebuche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b="1" u="sng"/>
              <a:t>Is the person able to use the relevant information?</a:t>
            </a:r>
          </a:p>
          <a:p>
            <a:pPr marL="0" marR="0" lvl="0" indent="0" algn="l" defTabSz="914400" rtl="0" eaLnBrk="1" fontAlgn="base" latinLnBrk="0" hangingPunct="1">
              <a:lnSpc>
                <a:spcPct val="100000"/>
              </a:lnSpc>
              <a:spcBef>
                <a:spcPts val="0"/>
              </a:spcBef>
              <a:spcAft>
                <a:spcPts val="0"/>
              </a:spcAft>
              <a:buClrTx/>
              <a:buSzTx/>
              <a:buFontTx/>
              <a:buNone/>
              <a:tabLst/>
              <a:defRPr/>
            </a:pPr>
            <a:r>
              <a:rPr lang="en-GB"/>
              <a:t>Using information involves being able to apply the information to the decision the person is facing in the real world. So, in some cases it is necessary to focus on whether the person can use the information ‘in the moment’ and, if not, whether that inability is because of mental impairment</a:t>
            </a:r>
          </a:p>
          <a:p>
            <a:pPr marL="0" marR="0" lvl="0" indent="0" algn="l" defTabSz="914400" rtl="0" eaLnBrk="1" fontAlgn="base" latinLnBrk="0" hangingPunct="1">
              <a:lnSpc>
                <a:spcPct val="100000"/>
              </a:lnSpc>
              <a:spcBef>
                <a:spcPts val="0"/>
              </a:spcBef>
              <a:spcAft>
                <a:spcPts val="0"/>
              </a:spcAft>
              <a:buClrTx/>
              <a:buSzTx/>
              <a:buFontTx/>
              <a:buNone/>
              <a:tabLst/>
              <a:defRPr/>
            </a:pPr>
            <a:br>
              <a:rPr lang="en-GB"/>
            </a:br>
            <a:r>
              <a:rPr lang="en-GB"/>
              <a:t>In some cases, it may be difficult to identify whether the person is using a piece of relevant information but according it no weight or importance or whether they are failing to use the piece of information at all. Psychiatric expertise may be of assistance in such cases, as it may explain whether their ability to process information is impaired and if so, to what extent.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1" i="0">
              <a:solidFill>
                <a:srgbClr val="333333"/>
              </a:solidFill>
              <a:effectLst/>
              <a:latin typeface="Trebuche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b="1" i="0" u="sng">
                <a:solidFill>
                  <a:srgbClr val="333333"/>
                </a:solidFill>
                <a:effectLst/>
                <a:latin typeface="Trebuchet"/>
              </a:rPr>
              <a:t>Is the person able to weigh the relevant information?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1" i="0" u="sng">
              <a:solidFill>
                <a:srgbClr val="333333"/>
              </a:solidFill>
              <a:effectLst/>
              <a:latin typeface="Trebuche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b="0" i="0">
                <a:solidFill>
                  <a:srgbClr val="333333"/>
                </a:solidFill>
                <a:effectLst/>
                <a:latin typeface="Trebuchet"/>
              </a:rPr>
              <a:t>This aspect of the test has been described as ‘the capacity actually to engage in the decision-making process itself and to be able to see the various parts of the argument and to relate the one to another.’</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0" i="0">
              <a:solidFill>
                <a:srgbClr val="333333"/>
              </a:solidFill>
              <a:effectLst/>
              <a:latin typeface="Trebuche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b="0" i="0">
                <a:solidFill>
                  <a:srgbClr val="333333"/>
                </a:solidFill>
                <a:effectLst/>
                <a:latin typeface="Trebuchet"/>
              </a:rPr>
              <a:t>As with understanding, it is not necessary for a person to weigh every detail of the respective options available to them, merely the salient factors.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0" i="0">
              <a:solidFill>
                <a:srgbClr val="333333"/>
              </a:solidFill>
              <a:effectLst/>
              <a:latin typeface="Trebuche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b="0" i="0">
                <a:solidFill>
                  <a:srgbClr val="333333"/>
                </a:solidFill>
                <a:effectLst/>
                <a:latin typeface="Trebuchet"/>
              </a:rPr>
              <a:t>Therefore, even though a person may be unable to weigh some information relevant to the decision in question, they may nonetheless be able to weigh other elements sufficiently to be able to make a decision. </a:t>
            </a:r>
          </a:p>
          <a:p>
            <a:pPr algn="l" fontAlgn="base"/>
            <a:endParaRPr lang="en-GB" b="0" i="0">
              <a:solidFill>
                <a:srgbClr val="333333"/>
              </a:solidFill>
              <a:effectLst/>
              <a:latin typeface="Trebuchet"/>
            </a:endParaRPr>
          </a:p>
          <a:p>
            <a:pPr algn="l" fontAlgn="base"/>
            <a:r>
              <a:rPr lang="en-GB" b="1" i="0" u="sng">
                <a:solidFill>
                  <a:srgbClr val="333333"/>
                </a:solidFill>
                <a:effectLst/>
                <a:latin typeface="Trebuchet"/>
              </a:rPr>
              <a:t>Communicate </a:t>
            </a:r>
          </a:p>
          <a:p>
            <a:pPr algn="l" fontAlgn="base"/>
            <a:r>
              <a:rPr lang="en-GB" sz="2000" b="0">
                <a:latin typeface="Arial" panose="020B0604020202020204" pitchFamily="34" charset="0"/>
                <a:cs typeface="Arial" panose="020B0604020202020204" pitchFamily="34" charset="0"/>
              </a:rPr>
              <a:t>This section was only </a:t>
            </a:r>
            <a:r>
              <a:rPr lang="en-GB" sz="2000" b="1">
                <a:latin typeface="Arial" panose="020B0604020202020204" pitchFamily="34" charset="0"/>
                <a:cs typeface="Arial" panose="020B0604020202020204" pitchFamily="34" charset="0"/>
              </a:rPr>
              <a:t>meant to apply to a very limited group of people, </a:t>
            </a:r>
            <a:r>
              <a:rPr lang="en-GB" sz="2000">
                <a:latin typeface="Arial" panose="020B0604020202020204" pitchFamily="34" charset="0"/>
                <a:cs typeface="Arial" panose="020B0604020202020204" pitchFamily="34" charset="0"/>
              </a:rPr>
              <a:t>for instance those with locked-in syndrome, who may, despite all practicable steps, be unable to communicate. In such a situation, the law provides that we can then proceed in the name of the person’s best interests.</a:t>
            </a:r>
          </a:p>
          <a:p>
            <a:pPr algn="l" fontAlgn="base"/>
            <a:endParaRPr lang="en-GB" sz="2000">
              <a:latin typeface="Arial" panose="020B0604020202020204" pitchFamily="34" charset="0"/>
              <a:cs typeface="Arial" panose="020B0604020202020204" pitchFamily="34" charset="0"/>
            </a:endParaRPr>
          </a:p>
          <a:p>
            <a:pPr lvl="0" fontAlgn="base">
              <a:defRPr/>
            </a:pPr>
            <a:r>
              <a:rPr lang="en-GB" sz="2000">
                <a:latin typeface="Arial" panose="020B0604020202020204" pitchFamily="34" charset="0"/>
                <a:cs typeface="Arial" panose="020B0604020202020204" pitchFamily="34" charset="0"/>
              </a:rPr>
              <a:t>If you think  that the person is </a:t>
            </a:r>
            <a:r>
              <a:rPr lang="en-GB" sz="2000" b="1">
                <a:latin typeface="Arial" panose="020B0604020202020204" pitchFamily="34" charset="0"/>
                <a:cs typeface="Arial" panose="020B0604020202020204" pitchFamily="34" charset="0"/>
              </a:rPr>
              <a:t>unable</a:t>
            </a:r>
            <a:r>
              <a:rPr lang="en-GB" sz="2000">
                <a:latin typeface="Arial" panose="020B0604020202020204" pitchFamily="34" charset="0"/>
                <a:cs typeface="Arial" panose="020B0604020202020204" pitchFamily="34" charset="0"/>
              </a:rPr>
              <a:t> to understand, retain, use or weigh relevant information, but </a:t>
            </a:r>
            <a:r>
              <a:rPr lang="en-GB" sz="2000" b="1">
                <a:latin typeface="Arial" panose="020B0604020202020204" pitchFamily="34" charset="0"/>
                <a:cs typeface="Arial" panose="020B0604020202020204" pitchFamily="34" charset="0"/>
              </a:rPr>
              <a:t>it is clear that they are communicating something</a:t>
            </a:r>
            <a:r>
              <a:rPr lang="en-GB" sz="2000">
                <a:latin typeface="Arial" panose="020B0604020202020204" pitchFamily="34" charset="0"/>
                <a:cs typeface="Arial" panose="020B0604020202020204" pitchFamily="34" charset="0"/>
              </a:rPr>
              <a:t>, then: </a:t>
            </a:r>
          </a:p>
          <a:p>
            <a:pPr lvl="0" fontAlgn="base">
              <a:defRPr/>
            </a:pPr>
            <a:r>
              <a:rPr lang="en-GB" sz="2000">
                <a:latin typeface="Arial" panose="020B0604020202020204" pitchFamily="34" charset="0"/>
                <a:cs typeface="Arial" panose="020B0604020202020204" pitchFamily="34" charset="0"/>
              </a:rPr>
              <a:t>• The record of your assessment should not say that they are unable to communicate their decision – it should say that they </a:t>
            </a:r>
            <a:r>
              <a:rPr lang="en-GB" sz="2000" b="1">
                <a:latin typeface="Arial" panose="020B0604020202020204" pitchFamily="34" charset="0"/>
                <a:cs typeface="Arial" panose="020B0604020202020204" pitchFamily="34" charset="0"/>
              </a:rPr>
              <a:t>are unable to make a decision, and what they are communicating are wishes and feelings; </a:t>
            </a:r>
          </a:p>
          <a:p>
            <a:pPr lvl="0" fontAlgn="base">
              <a:defRPr/>
            </a:pPr>
            <a:r>
              <a:rPr lang="en-GB" sz="2000">
                <a:latin typeface="Arial" panose="020B0604020202020204" pitchFamily="34" charset="0"/>
                <a:cs typeface="Arial" panose="020B0604020202020204" pitchFamily="34" charset="0"/>
              </a:rPr>
              <a:t>• You should then </a:t>
            </a:r>
            <a:r>
              <a:rPr lang="en-GB" sz="2000" b="1">
                <a:latin typeface="Arial" panose="020B0604020202020204" pitchFamily="34" charset="0"/>
                <a:cs typeface="Arial" panose="020B0604020202020204" pitchFamily="34" charset="0"/>
              </a:rPr>
              <a:t>take into account what they are communicating for purposes of constructing the best interests decision</a:t>
            </a:r>
          </a:p>
          <a:p>
            <a:pPr algn="l" fontAlgn="base"/>
            <a:endParaRPr lang="en-GB" b="0" i="0">
              <a:solidFill>
                <a:srgbClr val="333333"/>
              </a:solidFill>
              <a:effectLst/>
              <a:latin typeface="Trebuchet"/>
            </a:endParaRP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11</a:t>
            </a:fld>
            <a:endParaRPr lang="en-GB"/>
          </a:p>
        </p:txBody>
      </p:sp>
    </p:spTree>
    <p:extLst>
      <p:ext uri="{BB962C8B-B14F-4D97-AF65-F5344CB8AC3E}">
        <p14:creationId xmlns:p14="http://schemas.microsoft.com/office/powerpoint/2010/main" val="269340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Once you have identified a person is unable to make a decision and identified an impairment or disturbance in the functioning of the mind or brain, YOU MUST NOW analyse and decide whether the inability to make the decision is because of the impairment. This is known as the “causative nexus” (PC and NC v City of York Council [2013] EWCA </a:t>
            </a:r>
            <a:r>
              <a:rPr lang="en-GB" err="1"/>
              <a:t>Civ</a:t>
            </a:r>
            <a:r>
              <a:rPr lang="en-GB"/>
              <a:t> 478). </a:t>
            </a:r>
          </a:p>
          <a:p>
            <a:endParaRPr lang="en-GB"/>
          </a:p>
          <a:p>
            <a:r>
              <a:rPr lang="en-GB"/>
              <a:t>Only where you can reasonably say that the person cannot make the decision because of the impairment of their mind can you say that they lack capacity to make the decision.</a:t>
            </a:r>
          </a:p>
          <a:p>
            <a:endParaRPr lang="en-GB"/>
          </a:p>
          <a:p>
            <a:r>
              <a:rPr lang="en-GB"/>
              <a:t>The causative nexus is a critical, often under-recorded part of a capacity assessment. It’s the legal “bridge” that connects the person’s impairment or disturbance of the mind or brain with their inability to make the specific decision. </a:t>
            </a:r>
          </a:p>
          <a:p>
            <a:endParaRPr lang="en-GB"/>
          </a:p>
          <a:p>
            <a:pPr marL="0" indent="0">
              <a:buFontTx/>
              <a:buNone/>
            </a:pPr>
            <a:r>
              <a:rPr lang="en-GB" altLang="en-US" b="1">
                <a:latin typeface="Arial" panose="020B0604020202020204" pitchFamily="34" charset="0"/>
              </a:rPr>
              <a:t>Recording the Causative Nexus:</a:t>
            </a:r>
          </a:p>
          <a:p>
            <a:pPr marL="0" indent="0">
              <a:buFontTx/>
              <a:buNone/>
            </a:pPr>
            <a:r>
              <a:rPr lang="en-GB" altLang="en-US">
                <a:latin typeface="Arial" panose="020B0604020202020204" pitchFamily="34" charset="0"/>
              </a:rPr>
              <a:t>When recording causative nexus,  generic statements such as “lacks capacity due to dementia” are not sufficient and risks unlawful practice. To meet the legal test, practitioners must explicitly connect the impairment to the decision-making difficulty. Clear, cause-linked recording protects the rights of the person and supports legally sound decision-making. Good recording includes phrases such as:</a:t>
            </a:r>
            <a:endParaRPr lang="en-GB"/>
          </a:p>
          <a:p>
            <a:pPr marL="171450" indent="-171450">
              <a:buFont typeface="Arial" panose="020B0604020202020204" pitchFamily="34" charset="0"/>
              <a:buChar char="•"/>
            </a:pPr>
            <a:r>
              <a:rPr lang="en-GB" altLang="en-US">
                <a:latin typeface="Arial" panose="020B0604020202020204" pitchFamily="34" charset="0"/>
              </a:rPr>
              <a:t>“Due to disorganised thought processes associated with schizophrenia, Mr. T was unable to use or weigh the risks and benefits of returning home.”</a:t>
            </a:r>
          </a:p>
          <a:p>
            <a:pPr marL="0" indent="0">
              <a:buFontTx/>
              <a:buNone/>
            </a:pPr>
            <a:r>
              <a:rPr lang="en-GB" altLang="en-US">
                <a:latin typeface="Arial" panose="020B0604020202020204" pitchFamily="34" charset="0"/>
              </a:rPr>
              <a:t>• “Because of the short-term memory loss caused by a recent stroke, Ms. K could not retain or recall the key information needed to make an informed decision about residency.”</a:t>
            </a:r>
          </a:p>
          <a:p>
            <a:pPr marL="0" indent="0">
              <a:buFontTx/>
              <a:buNone/>
            </a:pPr>
            <a:r>
              <a:rPr lang="en-GB" altLang="en-US">
                <a:latin typeface="Arial" panose="020B0604020202020204" pitchFamily="34" charset="0"/>
              </a:rPr>
              <a:t>• “Mr R has capacity: while his anxiety was high, it did not impair his ability to understand or weigh the decision.”</a:t>
            </a: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12</a:t>
            </a:fld>
            <a:endParaRPr lang="en-GB"/>
          </a:p>
        </p:txBody>
      </p:sp>
    </p:spTree>
    <p:extLst>
      <p:ext uri="{BB962C8B-B14F-4D97-AF65-F5344CB8AC3E}">
        <p14:creationId xmlns:p14="http://schemas.microsoft.com/office/powerpoint/2010/main" val="121508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Read slide </a:t>
            </a:r>
          </a:p>
          <a:p>
            <a:endParaRPr lang="en-GB"/>
          </a:p>
          <a:p>
            <a:endParaRPr lang="en-GB"/>
          </a:p>
          <a:p>
            <a:r>
              <a:rPr lang="en-GB"/>
              <a:t>We will now move onto Executive functioning and fluctuating capacity.</a:t>
            </a:r>
          </a:p>
        </p:txBody>
      </p:sp>
      <p:sp>
        <p:nvSpPr>
          <p:cNvPr id="4" name="Slide Number Placeholder 3"/>
          <p:cNvSpPr>
            <a:spLocks noGrp="1"/>
          </p:cNvSpPr>
          <p:nvPr>
            <p:ph type="sldNum" sz="quarter" idx="5"/>
          </p:nvPr>
        </p:nvSpPr>
        <p:spPr/>
        <p:txBody>
          <a:bodyPr/>
          <a:lstStyle/>
          <a:p>
            <a:fld id="{F0912B2A-7ED6-43D9-A42E-05F8A634D949}" type="slidenum">
              <a:rPr lang="en-GB" smtClean="0"/>
              <a:t>13</a:t>
            </a:fld>
            <a:endParaRPr lang="en-GB"/>
          </a:p>
        </p:txBody>
      </p:sp>
    </p:spTree>
    <p:extLst>
      <p:ext uri="{BB962C8B-B14F-4D97-AF65-F5344CB8AC3E}">
        <p14:creationId xmlns:p14="http://schemas.microsoft.com/office/powerpoint/2010/main" val="3719473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Both these topics are complex and could fill a session in their own right. I will briefly cover them and then we will explore the issues further in the case studies and discussions. </a:t>
            </a:r>
          </a:p>
          <a:p>
            <a:endParaRPr lang="en-GB"/>
          </a:p>
          <a:p>
            <a:r>
              <a:rPr lang="en-GB"/>
              <a:t>Executive function issues/challenges/disorder isn’t a specific diagnosis in the DSM-5 (the manual used by clinicians for diagnosing conditions). it is something that may be referred to when there are difficulties with a person’s decision making that are harder to ‘label’- i.e. if a person cannot remember information this is easier to identify that higher level reasoning difficulties. </a:t>
            </a:r>
          </a:p>
          <a:p>
            <a:endParaRPr lang="en-GB"/>
          </a:p>
          <a:p>
            <a:r>
              <a:rPr lang="en-GB" sz="1200" kern="1200">
                <a:solidFill>
                  <a:schemeClr val="tx1"/>
                </a:solidFill>
                <a:effectLst/>
                <a:latin typeface="+mn-lt"/>
                <a:ea typeface="+mn-ea"/>
                <a:cs typeface="+mn-cs"/>
              </a:rPr>
              <a:t>Executive function is a self-management system of the brain that allows for organising, planning, focusing, and managing emotions. It develops rapidly in preschool years but continues to develop throughout school and beyond, maturing for most people around 20 to 25 years old. </a:t>
            </a:r>
            <a:endParaRPr lang="en-GB"/>
          </a:p>
          <a:p>
            <a:endParaRPr lang="en-GB"/>
          </a:p>
          <a:p>
            <a:r>
              <a:rPr lang="en-GB"/>
              <a:t>It includes lots of different skills including (read bullet pointed ones)</a:t>
            </a:r>
          </a:p>
          <a:p>
            <a:pPr marL="171450" indent="-171450" algn="l">
              <a:buFont typeface="Arial" panose="020B0604020202020204" pitchFamily="34" charset="0"/>
              <a:buChar char="•"/>
            </a:pPr>
            <a:r>
              <a:rPr lang="en-GB" b="1" i="0">
                <a:solidFill>
                  <a:srgbClr val="000000"/>
                </a:solidFill>
                <a:effectLst/>
                <a:latin typeface="Poppins" panose="00000500000000000000" pitchFamily="2" charset="0"/>
              </a:rPr>
              <a:t>Planning-</a:t>
            </a:r>
            <a:r>
              <a:rPr lang="en-GB" b="0" i="0">
                <a:solidFill>
                  <a:srgbClr val="000000"/>
                </a:solidFill>
                <a:effectLst/>
                <a:latin typeface="Poppins" panose="00000500000000000000" pitchFamily="2" charset="0"/>
              </a:rPr>
              <a:t> selecting a goal</a:t>
            </a:r>
          </a:p>
          <a:p>
            <a:pPr algn="l">
              <a:buFont typeface="Arial" panose="020B0604020202020204" pitchFamily="34" charset="0"/>
              <a:buNone/>
            </a:pPr>
            <a:r>
              <a:rPr lang="en-GB" b="1" i="0">
                <a:solidFill>
                  <a:srgbClr val="000000"/>
                </a:solidFill>
                <a:effectLst/>
                <a:latin typeface="Poppins" panose="00000500000000000000" pitchFamily="2" charset="0"/>
              </a:rPr>
              <a:t>Persistence toward a goal- </a:t>
            </a:r>
            <a:r>
              <a:rPr lang="en-GB" b="0" i="0">
                <a:solidFill>
                  <a:srgbClr val="000000"/>
                </a:solidFill>
                <a:effectLst/>
                <a:latin typeface="Poppins" panose="00000500000000000000" pitchFamily="2" charset="0"/>
              </a:rPr>
              <a:t>capacity to maintain the drive to follow through to completion, ability to inhibit responding to distractions mid-task</a:t>
            </a:r>
          </a:p>
          <a:p>
            <a:pPr marL="171450" indent="-171450" algn="l">
              <a:buFont typeface="Arial" panose="020B0604020202020204" pitchFamily="34" charset="0"/>
              <a:buChar char="•"/>
            </a:pPr>
            <a:r>
              <a:rPr lang="en-GB" b="1" i="0">
                <a:solidFill>
                  <a:srgbClr val="000000"/>
                </a:solidFill>
                <a:effectLst/>
                <a:latin typeface="Poppins" panose="00000500000000000000" pitchFamily="2" charset="0"/>
              </a:rPr>
              <a:t>Organising- </a:t>
            </a:r>
            <a:r>
              <a:rPr lang="en-GB" b="0" i="0">
                <a:solidFill>
                  <a:srgbClr val="000000"/>
                </a:solidFill>
                <a:effectLst/>
                <a:latin typeface="Poppins" panose="00000500000000000000" pitchFamily="2" charset="0"/>
              </a:rPr>
              <a:t>arranging sequences of steps to meet goal</a:t>
            </a:r>
          </a:p>
          <a:p>
            <a:pPr marL="171450" indent="-171450" algn="l">
              <a:buFont typeface="Arial" panose="020B0604020202020204" pitchFamily="34" charset="0"/>
              <a:buChar char="•"/>
            </a:pPr>
            <a:r>
              <a:rPr lang="en-GB" b="1" i="0">
                <a:solidFill>
                  <a:srgbClr val="000000"/>
                </a:solidFill>
                <a:effectLst/>
                <a:latin typeface="Poppins" panose="00000500000000000000" pitchFamily="2" charset="0"/>
              </a:rPr>
              <a:t>Working Memory &amp; Recall </a:t>
            </a:r>
            <a:r>
              <a:rPr lang="en-GB" b="0" i="0">
                <a:solidFill>
                  <a:srgbClr val="000000"/>
                </a:solidFill>
                <a:effectLst/>
                <a:latin typeface="Poppins" panose="00000500000000000000" pitchFamily="2" charset="0"/>
              </a:rPr>
              <a:t>-holding plans/steps in mind while acting, remembering, thinking forwards and backwards</a:t>
            </a:r>
          </a:p>
          <a:p>
            <a:pPr algn="l">
              <a:buFont typeface="Arial" panose="020B0604020202020204" pitchFamily="34" charset="0"/>
              <a:buNone/>
            </a:pPr>
            <a:r>
              <a:rPr lang="en-GB" b="1" i="0">
                <a:solidFill>
                  <a:srgbClr val="000000"/>
                </a:solidFill>
                <a:effectLst/>
                <a:latin typeface="Poppins" panose="00000500000000000000" pitchFamily="2" charset="0"/>
              </a:rPr>
              <a:t>Time</a:t>
            </a:r>
            <a:r>
              <a:rPr lang="en-GB" b="0" i="0">
                <a:solidFill>
                  <a:srgbClr val="000000"/>
                </a:solidFill>
                <a:effectLst/>
                <a:latin typeface="Poppins" panose="00000500000000000000" pitchFamily="2" charset="0"/>
              </a:rPr>
              <a:t> </a:t>
            </a:r>
            <a:r>
              <a:rPr lang="en-GB" b="1" i="0">
                <a:solidFill>
                  <a:srgbClr val="000000"/>
                </a:solidFill>
                <a:effectLst/>
                <a:latin typeface="Poppins" panose="00000500000000000000" pitchFamily="2" charset="0"/>
              </a:rPr>
              <a:t>management</a:t>
            </a:r>
            <a:r>
              <a:rPr lang="en-GB" b="0" i="0">
                <a:solidFill>
                  <a:srgbClr val="000000"/>
                </a:solidFill>
                <a:effectLst/>
                <a:latin typeface="Poppins" panose="00000500000000000000" pitchFamily="2" charset="0"/>
              </a:rPr>
              <a:t>-awareness of time, setting priorities, acknowledgement of deadlines</a:t>
            </a:r>
          </a:p>
          <a:p>
            <a:pPr marL="171450" indent="-171450" algn="l">
              <a:buFont typeface="Arial" panose="020B0604020202020204" pitchFamily="34" charset="0"/>
              <a:buChar char="•"/>
            </a:pPr>
            <a:r>
              <a:rPr lang="en-GB" b="1" i="0">
                <a:solidFill>
                  <a:srgbClr val="000000"/>
                </a:solidFill>
                <a:effectLst/>
                <a:latin typeface="Poppins" panose="00000500000000000000" pitchFamily="2" charset="0"/>
              </a:rPr>
              <a:t>Response</a:t>
            </a:r>
            <a:r>
              <a:rPr lang="en-GB" b="0" i="0">
                <a:solidFill>
                  <a:srgbClr val="000000"/>
                </a:solidFill>
                <a:effectLst/>
                <a:latin typeface="Poppins" panose="00000500000000000000" pitchFamily="2" charset="0"/>
              </a:rPr>
              <a:t> </a:t>
            </a:r>
            <a:r>
              <a:rPr lang="en-GB" b="1" i="0">
                <a:solidFill>
                  <a:srgbClr val="000000"/>
                </a:solidFill>
                <a:effectLst/>
                <a:latin typeface="Poppins" panose="00000500000000000000" pitchFamily="2" charset="0"/>
              </a:rPr>
              <a:t>inhibition- </a:t>
            </a:r>
            <a:r>
              <a:rPr lang="en-GB" b="0" i="0">
                <a:solidFill>
                  <a:srgbClr val="000000"/>
                </a:solidFill>
                <a:effectLst/>
                <a:latin typeface="Poppins" panose="00000500000000000000" pitchFamily="2" charset="0"/>
              </a:rPr>
              <a:t>managing impulses and being able to thinking before you act, </a:t>
            </a:r>
          </a:p>
          <a:p>
            <a:pPr algn="l">
              <a:buFont typeface="Arial" panose="020B0604020202020204" pitchFamily="34" charset="0"/>
              <a:buNone/>
            </a:pPr>
            <a:r>
              <a:rPr lang="en-GB" b="1" i="0">
                <a:solidFill>
                  <a:srgbClr val="000000"/>
                </a:solidFill>
                <a:effectLst/>
                <a:latin typeface="Poppins" panose="00000500000000000000" pitchFamily="2" charset="0"/>
              </a:rPr>
              <a:t>Emotional</a:t>
            </a:r>
            <a:r>
              <a:rPr lang="en-GB" b="0" i="0">
                <a:solidFill>
                  <a:srgbClr val="000000"/>
                </a:solidFill>
                <a:effectLst/>
                <a:latin typeface="Poppins" panose="00000500000000000000" pitchFamily="2" charset="0"/>
              </a:rPr>
              <a:t> </a:t>
            </a:r>
            <a:r>
              <a:rPr lang="en-GB" b="1" i="0">
                <a:solidFill>
                  <a:srgbClr val="000000"/>
                </a:solidFill>
                <a:effectLst/>
                <a:latin typeface="Poppins" panose="00000500000000000000" pitchFamily="2" charset="0"/>
              </a:rPr>
              <a:t>Control-</a:t>
            </a:r>
            <a:r>
              <a:rPr lang="en-GB" b="0" i="0">
                <a:solidFill>
                  <a:srgbClr val="000000"/>
                </a:solidFill>
                <a:effectLst/>
                <a:latin typeface="Poppins" panose="00000500000000000000" pitchFamily="2" charset="0"/>
              </a:rPr>
              <a:t> management of emotions</a:t>
            </a:r>
          </a:p>
          <a:p>
            <a:pPr marL="171450" indent="-171450" algn="l">
              <a:buFont typeface="Arial" panose="020B0604020202020204" pitchFamily="34" charset="0"/>
              <a:buChar char="•"/>
            </a:pPr>
            <a:r>
              <a:rPr lang="en-GB" b="1" i="0">
                <a:solidFill>
                  <a:srgbClr val="000000"/>
                </a:solidFill>
                <a:effectLst/>
                <a:latin typeface="Poppins" panose="00000500000000000000" pitchFamily="2" charset="0"/>
              </a:rPr>
              <a:t>Monitoring-</a:t>
            </a:r>
            <a:r>
              <a:rPr lang="en-GB" b="0" i="0">
                <a:solidFill>
                  <a:srgbClr val="000000"/>
                </a:solidFill>
                <a:effectLst/>
                <a:latin typeface="Poppins" panose="00000500000000000000" pitchFamily="2" charset="0"/>
              </a:rPr>
              <a:t>self-monitoring/evaluation</a:t>
            </a:r>
          </a:p>
          <a:p>
            <a:pPr algn="l">
              <a:buFont typeface="Arial" panose="020B0604020202020204" pitchFamily="34" charset="0"/>
              <a:buNone/>
            </a:pPr>
            <a:r>
              <a:rPr lang="en-GB" b="1" i="0">
                <a:solidFill>
                  <a:srgbClr val="000000"/>
                </a:solidFill>
                <a:effectLst/>
                <a:latin typeface="Poppins" panose="00000500000000000000" pitchFamily="2" charset="0"/>
              </a:rPr>
              <a:t>Sustained</a:t>
            </a:r>
            <a:r>
              <a:rPr lang="en-GB" b="0" i="0">
                <a:solidFill>
                  <a:srgbClr val="000000"/>
                </a:solidFill>
                <a:effectLst/>
                <a:latin typeface="Poppins" panose="00000500000000000000" pitchFamily="2" charset="0"/>
              </a:rPr>
              <a:t> </a:t>
            </a:r>
            <a:r>
              <a:rPr lang="en-GB" b="1" i="0">
                <a:solidFill>
                  <a:srgbClr val="000000"/>
                </a:solidFill>
                <a:effectLst/>
                <a:latin typeface="Poppins" panose="00000500000000000000" pitchFamily="2" charset="0"/>
              </a:rPr>
              <a:t>Attention-</a:t>
            </a:r>
            <a:r>
              <a:rPr lang="en-GB" b="0" i="0">
                <a:solidFill>
                  <a:srgbClr val="000000"/>
                </a:solidFill>
                <a:effectLst/>
                <a:latin typeface="Poppins" panose="00000500000000000000" pitchFamily="2" charset="0"/>
              </a:rPr>
              <a:t> sustaining attention over time despite competing distractors or lack of interest</a:t>
            </a:r>
          </a:p>
          <a:p>
            <a:pPr algn="l">
              <a:buFont typeface="Arial" panose="020B0604020202020204" pitchFamily="34" charset="0"/>
              <a:buNone/>
            </a:pPr>
            <a:r>
              <a:rPr lang="en-GB" b="1" i="0">
                <a:solidFill>
                  <a:srgbClr val="000000"/>
                </a:solidFill>
                <a:effectLst/>
                <a:latin typeface="Poppins" panose="00000500000000000000" pitchFamily="2" charset="0"/>
              </a:rPr>
              <a:t>Task</a:t>
            </a:r>
            <a:r>
              <a:rPr lang="en-GB" b="0" i="0">
                <a:solidFill>
                  <a:srgbClr val="000000"/>
                </a:solidFill>
                <a:effectLst/>
                <a:latin typeface="Poppins" panose="00000500000000000000" pitchFamily="2" charset="0"/>
              </a:rPr>
              <a:t> </a:t>
            </a:r>
            <a:r>
              <a:rPr lang="en-GB" b="1" i="0">
                <a:solidFill>
                  <a:srgbClr val="000000"/>
                </a:solidFill>
                <a:effectLst/>
                <a:latin typeface="Poppins" panose="00000500000000000000" pitchFamily="2" charset="0"/>
              </a:rPr>
              <a:t>initiation/activation-</a:t>
            </a:r>
            <a:r>
              <a:rPr lang="en-GB" b="0" i="0">
                <a:solidFill>
                  <a:srgbClr val="000000"/>
                </a:solidFill>
                <a:effectLst/>
                <a:latin typeface="Poppins" panose="00000500000000000000" pitchFamily="2" charset="0"/>
              </a:rPr>
              <a:t> ability to start a series of behaviours</a:t>
            </a:r>
          </a:p>
          <a:p>
            <a:pPr marL="171450" indent="-171450" algn="l">
              <a:buFont typeface="Arial" panose="020B0604020202020204" pitchFamily="34" charset="0"/>
              <a:buChar char="•"/>
            </a:pPr>
            <a:r>
              <a:rPr lang="en-GB" b="1" i="0">
                <a:solidFill>
                  <a:srgbClr val="000000"/>
                </a:solidFill>
                <a:effectLst/>
                <a:latin typeface="Poppins" panose="00000500000000000000" pitchFamily="2" charset="0"/>
              </a:rPr>
              <a:t>Flexibility/shifting</a:t>
            </a:r>
            <a:r>
              <a:rPr lang="en-GB" b="0" i="0">
                <a:solidFill>
                  <a:srgbClr val="000000"/>
                </a:solidFill>
                <a:effectLst/>
                <a:latin typeface="Poppins" panose="00000500000000000000" pitchFamily="2" charset="0"/>
              </a:rPr>
              <a:t>– shifting attention and mental set, changing of behaviour as needed, ability to see problems from different viewpoints</a:t>
            </a:r>
          </a:p>
          <a:p>
            <a:endParaRPr lang="en-GB"/>
          </a:p>
          <a:p>
            <a:r>
              <a:rPr lang="en-GB"/>
              <a:t>Issues with executive functioning are often linked to the term ‘can talk the talk, but not walk the walk’- so someone knows what are expected or reasonable responses and will often have a set of ‘learnt’ or stock phrases/responses linked to a subject. In this situation people can often talk about a subject, but their day-to-day actions don’t correlate with what they say. </a:t>
            </a:r>
          </a:p>
          <a:p>
            <a:endParaRPr lang="en-GB"/>
          </a:p>
          <a:p>
            <a:r>
              <a:rPr lang="en-GB"/>
              <a:t>(*If anyone asks: DSM-5: Diagnostic and Statistical Manual of Mental Disorders 5</a:t>
            </a:r>
            <a:r>
              <a:rPr lang="en-GB" baseline="30000"/>
              <a:t>th</a:t>
            </a:r>
            <a:r>
              <a:rPr lang="en-GB"/>
              <a:t> edition)</a:t>
            </a:r>
          </a:p>
        </p:txBody>
      </p:sp>
      <p:sp>
        <p:nvSpPr>
          <p:cNvPr id="4" name="Slide Number Placeholder 3"/>
          <p:cNvSpPr>
            <a:spLocks noGrp="1"/>
          </p:cNvSpPr>
          <p:nvPr>
            <p:ph type="sldNum" sz="quarter" idx="5"/>
          </p:nvPr>
        </p:nvSpPr>
        <p:spPr/>
        <p:txBody>
          <a:bodyPr/>
          <a:lstStyle/>
          <a:p>
            <a:fld id="{F0912B2A-7ED6-43D9-A42E-05F8A634D949}" type="slidenum">
              <a:rPr lang="en-GB" smtClean="0"/>
              <a:t>14</a:t>
            </a:fld>
            <a:endParaRPr lang="en-GB"/>
          </a:p>
        </p:txBody>
      </p:sp>
    </p:spTree>
    <p:extLst>
      <p:ext uri="{BB962C8B-B14F-4D97-AF65-F5344CB8AC3E}">
        <p14:creationId xmlns:p14="http://schemas.microsoft.com/office/powerpoint/2010/main" val="138372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a:solidFill>
                  <a:schemeClr val="tx1"/>
                </a:solidFill>
                <a:effectLst/>
                <a:latin typeface="+mn-lt"/>
                <a:ea typeface="+mn-ea"/>
                <a:cs typeface="+mn-cs"/>
              </a:rPr>
              <a:t>Some people’s ability to make decisions fluctuates, or changes, because of the nature of a condition that they have. </a:t>
            </a:r>
          </a:p>
          <a:p>
            <a:pPr fontAlgn="base"/>
            <a:endParaRPr lang="en-GB" sz="1200" b="0" i="0" kern="1200">
              <a:solidFill>
                <a:schemeClr val="tx1"/>
              </a:solidFill>
              <a:effectLst/>
              <a:latin typeface="+mn-lt"/>
              <a:ea typeface="+mn-ea"/>
              <a:cs typeface="+mn-cs"/>
            </a:endParaRPr>
          </a:p>
          <a:p>
            <a:pPr fontAlgn="base"/>
            <a:r>
              <a:rPr lang="en-GB" sz="1200" b="0" i="0" kern="1200">
                <a:solidFill>
                  <a:schemeClr val="tx1"/>
                </a:solidFill>
                <a:effectLst/>
                <a:latin typeface="+mn-lt"/>
                <a:ea typeface="+mn-ea"/>
                <a:cs typeface="+mn-cs"/>
              </a:rPr>
              <a:t>This fluctuation can take place either over a matter of weeks or months (for instance where a person has bipolar disorder with cycles of mania, depression or mixed states) </a:t>
            </a:r>
          </a:p>
          <a:p>
            <a:pPr fontAlgn="base"/>
            <a:endParaRPr lang="en-GB" sz="1200" b="0" i="0" kern="1200">
              <a:solidFill>
                <a:schemeClr val="tx1"/>
              </a:solidFill>
              <a:effectLst/>
              <a:latin typeface="+mn-lt"/>
              <a:ea typeface="+mn-ea"/>
              <a:cs typeface="+mn-cs"/>
            </a:endParaRPr>
          </a:p>
          <a:p>
            <a:pPr fontAlgn="base"/>
            <a:r>
              <a:rPr lang="en-GB" sz="1200" b="0" i="0" kern="1200">
                <a:solidFill>
                  <a:schemeClr val="tx1"/>
                </a:solidFill>
                <a:effectLst/>
                <a:latin typeface="+mn-lt"/>
                <a:ea typeface="+mn-ea"/>
                <a:cs typeface="+mn-cs"/>
              </a:rPr>
              <a:t>or over the course of days (for instance a person with delirium with states of confusion such as if someone has a severe infection) </a:t>
            </a:r>
          </a:p>
          <a:p>
            <a:pPr fontAlgn="base"/>
            <a:endParaRPr lang="en-GB" sz="1200" b="0" i="0" kern="1200">
              <a:solidFill>
                <a:schemeClr val="tx1"/>
              </a:solidFill>
              <a:effectLst/>
              <a:latin typeface="+mn-lt"/>
              <a:ea typeface="+mn-ea"/>
              <a:cs typeface="+mn-cs"/>
            </a:endParaRPr>
          </a:p>
          <a:p>
            <a:pPr fontAlgn="base"/>
            <a:r>
              <a:rPr lang="en-GB" sz="1200" b="0" i="0" kern="1200">
                <a:solidFill>
                  <a:schemeClr val="tx1"/>
                </a:solidFill>
                <a:effectLst/>
                <a:latin typeface="+mn-lt"/>
                <a:ea typeface="+mn-ea"/>
                <a:cs typeface="+mn-cs"/>
              </a:rPr>
              <a:t>or over the day (for instance a person with dementia whose cognitive abilities are significantly less impaired at the start of the day than they are towards the end).  </a:t>
            </a:r>
          </a:p>
          <a:p>
            <a:pPr fontAlgn="base"/>
            <a:endParaRPr lang="en-GB" sz="1200" b="0" i="0" kern="1200">
              <a:solidFill>
                <a:schemeClr val="tx1"/>
              </a:solidFill>
              <a:effectLst/>
              <a:latin typeface="+mn-lt"/>
              <a:ea typeface="+mn-ea"/>
              <a:cs typeface="+mn-cs"/>
            </a:endParaRPr>
          </a:p>
          <a:p>
            <a:pPr fontAlgn="base"/>
            <a:r>
              <a:rPr lang="en-GB" sz="1200" b="0" i="0" kern="1200">
                <a:solidFill>
                  <a:schemeClr val="tx1"/>
                </a:solidFill>
                <a:effectLst/>
                <a:latin typeface="+mn-lt"/>
                <a:ea typeface="+mn-ea"/>
                <a:cs typeface="+mn-cs"/>
              </a:rPr>
              <a:t>Fluctuation of mental state does not necessarily entail fluctuating capacity – symptoms (e.g. mood and anxiety symptoms) may be highly changeable without necessarily causing changes to a person’s ability to make decisions.</a:t>
            </a:r>
          </a:p>
          <a:p>
            <a:endParaRPr lang="en-GB"/>
          </a:p>
          <a:p>
            <a:pPr fontAlgn="base"/>
            <a:r>
              <a:rPr lang="en-GB" sz="1200" b="0" i="0" kern="1200">
                <a:solidFill>
                  <a:schemeClr val="tx1"/>
                </a:solidFill>
                <a:effectLst/>
                <a:latin typeface="+mn-lt"/>
                <a:ea typeface="+mn-ea"/>
                <a:cs typeface="+mn-cs"/>
              </a:rPr>
              <a:t>If it is a one-off decision, you may be able to delay taking the decision until the impact of the person’s condition upon their decision-making abilities has diminished.  </a:t>
            </a:r>
          </a:p>
          <a:p>
            <a:pPr fontAlgn="base"/>
            <a:endParaRPr lang="en-GB" sz="1200" b="0" i="0" kern="1200">
              <a:solidFill>
                <a:schemeClr val="tx1"/>
              </a:solidFill>
              <a:effectLst/>
              <a:latin typeface="+mn-lt"/>
              <a:ea typeface="+mn-ea"/>
              <a:cs typeface="+mn-cs"/>
            </a:endParaRPr>
          </a:p>
          <a:p>
            <a:pPr fontAlgn="base"/>
            <a:r>
              <a:rPr lang="en-GB" sz="1200" b="0" i="0" kern="1200">
                <a:solidFill>
                  <a:schemeClr val="tx1"/>
                </a:solidFill>
                <a:effectLst/>
                <a:latin typeface="+mn-lt"/>
                <a:ea typeface="+mn-ea"/>
                <a:cs typeface="+mn-cs"/>
              </a:rPr>
              <a:t>If it is not possible to put the decision off, then you should either take the minimum action necessary pending the person regaining decision-making capacity or you should move to best interests decision making.</a:t>
            </a:r>
          </a:p>
          <a:p>
            <a:pPr fontAlgn="base"/>
            <a:endParaRPr lang="en-GB" sz="1200" b="0" i="0" kern="1200">
              <a:solidFill>
                <a:schemeClr val="tx1"/>
              </a:solidFill>
              <a:effectLst/>
              <a:latin typeface="+mn-lt"/>
              <a:ea typeface="+mn-ea"/>
              <a:cs typeface="+mn-cs"/>
            </a:endParaRPr>
          </a:p>
          <a:p>
            <a:pPr fontAlgn="base"/>
            <a:r>
              <a:rPr lang="en-GB" sz="1200" b="0" i="0" kern="1200">
                <a:solidFill>
                  <a:schemeClr val="tx1"/>
                </a:solidFill>
                <a:effectLst/>
                <a:latin typeface="+mn-lt"/>
                <a:ea typeface="+mn-ea"/>
                <a:cs typeface="+mn-cs"/>
              </a:rPr>
              <a:t>At the point when mental capacity has been regained, you should record the person’s decision, you may also want to record why you consider that the person had capacity to make it, (in case this is later challenged). </a:t>
            </a:r>
          </a:p>
          <a:p>
            <a:pPr fontAlgn="base"/>
            <a:endParaRPr lang="en-GB" sz="1200" b="0" i="0" kern="1200">
              <a:solidFill>
                <a:schemeClr val="tx1"/>
              </a:solidFill>
              <a:effectLst/>
              <a:latin typeface="+mn-lt"/>
              <a:ea typeface="+mn-ea"/>
              <a:cs typeface="+mn-cs"/>
            </a:endParaRPr>
          </a:p>
          <a:p>
            <a:pPr fontAlgn="base"/>
            <a:r>
              <a:rPr lang="en-GB" sz="1200" b="0" i="0" kern="1200">
                <a:solidFill>
                  <a:schemeClr val="tx1"/>
                </a:solidFill>
                <a:effectLst/>
                <a:latin typeface="+mn-lt"/>
                <a:ea typeface="+mn-ea"/>
                <a:cs typeface="+mn-cs"/>
              </a:rPr>
              <a:t>Depending upon the context, you should also record the discussions held and what the person would want in the event that they lose capacity in future to make similar decisions.  This means that, if further decisions then need to be taken in their best interests, they can be taken in knowledge of what they would want. </a:t>
            </a: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15</a:t>
            </a:fld>
            <a:endParaRPr lang="en-GB"/>
          </a:p>
        </p:txBody>
      </p:sp>
    </p:spTree>
    <p:extLst>
      <p:ext uri="{BB962C8B-B14F-4D97-AF65-F5344CB8AC3E}">
        <p14:creationId xmlns:p14="http://schemas.microsoft.com/office/powerpoint/2010/main" val="3668659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9C679-88FF-7763-F92D-347AE6923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6BCC3-4F63-0B88-FC26-AB670DB6A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49BBA-20D4-11C7-6B98-D65C6819ABEE}"/>
              </a:ext>
            </a:extLst>
          </p:cNvPr>
          <p:cNvSpPr>
            <a:spLocks noGrp="1"/>
          </p:cNvSpPr>
          <p:nvPr>
            <p:ph type="body" idx="1"/>
          </p:nvPr>
        </p:nvSpPr>
        <p:spPr/>
        <p:txBody>
          <a:bodyPr/>
          <a:lstStyle/>
          <a:p>
            <a:pPr lvl="0" fontAlgn="base"/>
            <a:r>
              <a:rPr lang="en-GB"/>
              <a:t>Some decisions are not one-off and need to be repeated or continue over a period of time. So the ‘material time’ for the decision is longer. Examples include the management of property and affairs, or the management of a physical health condition which requires a multitude of ‘micro-decisions’ over the course of each day.</a:t>
            </a:r>
          </a:p>
          <a:p>
            <a:pPr lvl="0" fontAlgn="base"/>
            <a:endParaRPr lang="en-GB"/>
          </a:p>
          <a:p>
            <a:pPr lvl="0" fontAlgn="base"/>
            <a:r>
              <a:rPr lang="en-GB"/>
              <a:t>Although capacity is time-specific, in such a case, it will usually be appropriate to take a longer view as to the ‘material time’ during which the person must be able to take the decisions in question.</a:t>
            </a:r>
          </a:p>
          <a:p>
            <a:pPr lvl="0" fontAlgn="base"/>
            <a:endParaRPr lang="en-GB"/>
          </a:p>
          <a:p>
            <a:pPr marL="0" marR="0" lvl="0" indent="0" algn="l" defTabSz="914400" rtl="0" eaLnBrk="1" fontAlgn="base" latinLnBrk="0" hangingPunct="1">
              <a:lnSpc>
                <a:spcPct val="100000"/>
              </a:lnSpc>
              <a:spcBef>
                <a:spcPts val="0"/>
              </a:spcBef>
              <a:spcAft>
                <a:spcPts val="0"/>
              </a:spcAft>
              <a:buClrTx/>
              <a:buSzTx/>
              <a:buFontTx/>
              <a:buNone/>
              <a:tabLst/>
              <a:defRPr/>
            </a:pPr>
            <a:r>
              <a:rPr lang="en-GB"/>
              <a:t>The courts have shown themselves increasingly willing to take this longitudinal approach, or the closely related ‘macro-decision’ approach.</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a:p>
          <a:p>
            <a:pPr marL="0" marR="0" lvl="0" indent="0" algn="l" defTabSz="914400" rtl="0" eaLnBrk="1" fontAlgn="base" latinLnBrk="0" hangingPunct="1">
              <a:lnSpc>
                <a:spcPct val="100000"/>
              </a:lnSpc>
              <a:spcBef>
                <a:spcPts val="0"/>
              </a:spcBef>
              <a:spcAft>
                <a:spcPts val="0"/>
              </a:spcAft>
              <a:buClrTx/>
              <a:buSzTx/>
              <a:buFontTx/>
              <a:buNone/>
              <a:tabLst/>
              <a:defRPr/>
            </a:pPr>
            <a:r>
              <a:rPr lang="en-GB"/>
              <a:t>There is a link on the slide to an article on the Mental Capacity Law and Policy website, which talks through a judicial ruling which includes fluctuating capacity.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a:p>
          <a:p>
            <a:pPr marL="0" marR="0" lvl="0" indent="0" algn="l" defTabSz="914400" rtl="0" eaLnBrk="1" fontAlgn="base" latinLnBrk="0" hangingPunct="1">
              <a:lnSpc>
                <a:spcPct val="100000"/>
              </a:lnSpc>
              <a:spcBef>
                <a:spcPts val="0"/>
              </a:spcBef>
              <a:spcAft>
                <a:spcPts val="0"/>
              </a:spcAft>
              <a:buClrTx/>
              <a:buSzTx/>
              <a:buFontTx/>
              <a:buNone/>
              <a:tabLst/>
              <a:defRPr/>
            </a:pPr>
            <a:r>
              <a:rPr lang="en-GB"/>
              <a:t>There are further links in the resources slides at the end relating to both executive functioning and fluctuating capacity</a:t>
            </a:r>
          </a:p>
          <a:p>
            <a:endParaRPr lang="en-GB"/>
          </a:p>
        </p:txBody>
      </p:sp>
      <p:sp>
        <p:nvSpPr>
          <p:cNvPr id="4" name="Slide Number Placeholder 3">
            <a:extLst>
              <a:ext uri="{FF2B5EF4-FFF2-40B4-BE49-F238E27FC236}">
                <a16:creationId xmlns:a16="http://schemas.microsoft.com/office/drawing/2014/main" id="{9597CF81-0C4A-188C-3398-A4C6AA570DED}"/>
              </a:ext>
            </a:extLst>
          </p:cNvPr>
          <p:cNvSpPr>
            <a:spLocks noGrp="1"/>
          </p:cNvSpPr>
          <p:nvPr>
            <p:ph type="sldNum" sz="quarter" idx="5"/>
          </p:nvPr>
        </p:nvSpPr>
        <p:spPr/>
        <p:txBody>
          <a:bodyPr/>
          <a:lstStyle/>
          <a:p>
            <a:fld id="{F0912B2A-7ED6-43D9-A42E-05F8A634D949}" type="slidenum">
              <a:rPr lang="en-GB" smtClean="0"/>
              <a:t>16</a:t>
            </a:fld>
            <a:endParaRPr lang="en-GB"/>
          </a:p>
        </p:txBody>
      </p:sp>
    </p:spTree>
    <p:extLst>
      <p:ext uri="{BB962C8B-B14F-4D97-AF65-F5344CB8AC3E}">
        <p14:creationId xmlns:p14="http://schemas.microsoft.com/office/powerpoint/2010/main" val="1208776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17</a:t>
            </a:fld>
            <a:endParaRPr lang="en-GB"/>
          </a:p>
        </p:txBody>
      </p:sp>
    </p:spTree>
    <p:extLst>
      <p:ext uri="{BB962C8B-B14F-4D97-AF65-F5344CB8AC3E}">
        <p14:creationId xmlns:p14="http://schemas.microsoft.com/office/powerpoint/2010/main" val="3914531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complete the feedback while we talk through the resources…</a:t>
            </a:r>
          </a:p>
          <a:p>
            <a:endParaRPr lang="en-GB"/>
          </a:p>
          <a:p>
            <a:pPr marL="0" marR="0" lvl="0" indent="0" algn="l" defTabSz="914400" rtl="0" eaLnBrk="1" fontAlgn="auto" latinLnBrk="0" hangingPunct="1">
              <a:lnSpc>
                <a:spcPct val="90000"/>
              </a:lnSpc>
              <a:spcBef>
                <a:spcPts val="1000"/>
              </a:spcBef>
              <a:spcAft>
                <a:spcPts val="0"/>
              </a:spcAft>
              <a:buClr>
                <a:srgbClr val="99CA3C"/>
              </a:buClr>
              <a:buSzTx/>
              <a:buFont typeface="Arial" panose="020B0604020202020204" pitchFamily="34" charset="0"/>
              <a:buNone/>
              <a:tabLst/>
              <a:defRPr/>
            </a:pPr>
            <a:r>
              <a:rPr kumimoji="0" lang="en-GB" sz="2800" b="0" i="0" u="sng" strike="noStrike" kern="1200" cap="none" spc="0" normalizeH="0" baseline="0" noProof="0">
                <a:ln>
                  <a:noFill/>
                </a:ln>
                <a:solidFill>
                  <a:srgbClr val="0563C1"/>
                </a:solidFill>
                <a:effectLst/>
                <a:uLnTx/>
                <a:uFillTx/>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CSAB Practitioner Forum - Wednesday 15th April 2026 – Fill out form</a:t>
            </a:r>
            <a:endParaRPr kumimoji="0" lang="en-GB"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endParaRP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19</a:t>
            </a:fld>
            <a:endParaRPr lang="en-GB"/>
          </a:p>
        </p:txBody>
      </p:sp>
    </p:spTree>
    <p:extLst>
      <p:ext uri="{BB962C8B-B14F-4D97-AF65-F5344CB8AC3E}">
        <p14:creationId xmlns:p14="http://schemas.microsoft.com/office/powerpoint/2010/main" val="50674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u="none"/>
              <a:t>Note Alex Ruck Keene </a:t>
            </a:r>
            <a:r>
              <a:rPr lang="en-GB" b="0" u="none" err="1"/>
              <a:t>shedinars</a:t>
            </a:r>
            <a:r>
              <a:rPr lang="en-GB" b="0" u="none"/>
              <a:t>- useful resource and accessing short videos and you can access the slides from the talks as well. </a:t>
            </a:r>
          </a:p>
          <a:p>
            <a:pPr marL="0" indent="0">
              <a:buFont typeface="Arial" panose="020B0604020202020204" pitchFamily="34" charset="0"/>
              <a:buNone/>
            </a:pPr>
            <a:r>
              <a:rPr lang="en-GB" b="0" u="none"/>
              <a:t>Social Care Institute for Excellence- SCIE have lots of great resources. </a:t>
            </a: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20</a:t>
            </a:fld>
            <a:endParaRPr lang="en-GB"/>
          </a:p>
        </p:txBody>
      </p:sp>
    </p:spTree>
    <p:extLst>
      <p:ext uri="{BB962C8B-B14F-4D97-AF65-F5344CB8AC3E}">
        <p14:creationId xmlns:p14="http://schemas.microsoft.com/office/powerpoint/2010/main" val="4069401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u="none"/>
              <a:t>Research in Practice also have quite a lot of resources and webinars- some things available to all, some of them will need you to have an account- ASC staff will have this, but other staff may not be able to access some things, but still worth a look</a:t>
            </a:r>
          </a:p>
          <a:p>
            <a:pPr marL="0" indent="0">
              <a:buFont typeface="Arial" panose="020B0604020202020204" pitchFamily="34" charset="0"/>
              <a:buNone/>
            </a:pPr>
            <a:endParaRPr lang="en-GB" b="0" u="none"/>
          </a:p>
          <a:p>
            <a:pPr marL="0" indent="0">
              <a:buFont typeface="Arial" panose="020B0604020202020204" pitchFamily="34" charset="0"/>
              <a:buNone/>
            </a:pPr>
            <a:r>
              <a:rPr lang="en-GB" b="0" u="none"/>
              <a:t>The practice library is an internal resource for Cumberland ASC&amp;H staff. </a:t>
            </a: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21</a:t>
            </a:fld>
            <a:endParaRPr lang="en-GB"/>
          </a:p>
        </p:txBody>
      </p:sp>
    </p:spTree>
    <p:extLst>
      <p:ext uri="{BB962C8B-B14F-4D97-AF65-F5344CB8AC3E}">
        <p14:creationId xmlns:p14="http://schemas.microsoft.com/office/powerpoint/2010/main" val="14595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This forum is open to colleagues from lots of different agencies across the Cumbria Footprint, please be kind and respectful of each other and each other’s different roles and experience. </a:t>
            </a:r>
          </a:p>
          <a:p>
            <a:r>
              <a:rPr lang="en-GB"/>
              <a:t>This Forum is set up to be a safe, confidential space. Please turn your cameras on if you can as this helps us connect and do contribute as this makes the session much more meaningful. Any case discussion or discussion around sensitive or identifiable information is confidential and must not be shared outside the session/group.</a:t>
            </a:r>
          </a:p>
          <a:p>
            <a:endParaRPr lang="en-GB"/>
          </a:p>
          <a:p>
            <a:r>
              <a:rPr lang="en-GB"/>
              <a:t>The format of the session will be for me to share some information, including using Polls and sharing a short video, there will then be time for discussions and reflections within smaller groups. </a:t>
            </a:r>
          </a:p>
          <a:p>
            <a:r>
              <a:rPr lang="en-GB"/>
              <a:t>If you can, have a phone handy which can read QR codes, but don’t worry if this isn’t possible as I realise not everyone will have access to one. </a:t>
            </a:r>
          </a:p>
          <a:p>
            <a:r>
              <a:rPr lang="en-GB"/>
              <a:t>We will send a copy of the slides and all the links and references are included. </a:t>
            </a: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3</a:t>
            </a:fld>
            <a:endParaRPr lang="en-GB"/>
          </a:p>
        </p:txBody>
      </p:sp>
    </p:spTree>
    <p:extLst>
      <p:ext uri="{BB962C8B-B14F-4D97-AF65-F5344CB8AC3E}">
        <p14:creationId xmlns:p14="http://schemas.microsoft.com/office/powerpoint/2010/main" val="638948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Lastly, thanks to everyone for joining us today, we hope the session has been useful for you.</a:t>
            </a:r>
          </a:p>
          <a:p>
            <a:endParaRPr lang="en-GB"/>
          </a:p>
          <a:p>
            <a:r>
              <a:rPr lang="en-GB"/>
              <a:t>There are future CSAB session planned ** check any dates**  and there is a CSAB newsletter that you can sign up to- link in the chat.</a:t>
            </a: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22</a:t>
            </a:fld>
            <a:endParaRPr lang="en-GB"/>
          </a:p>
        </p:txBody>
      </p:sp>
    </p:spTree>
    <p:extLst>
      <p:ext uri="{BB962C8B-B14F-4D97-AF65-F5344CB8AC3E}">
        <p14:creationId xmlns:p14="http://schemas.microsoft.com/office/powerpoint/2010/main" val="191518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a:t>
            </a:r>
          </a:p>
          <a:p>
            <a:r>
              <a:rPr lang="en-GB"/>
              <a:t>Recap on the purpose of the MCA and 5 principles</a:t>
            </a:r>
          </a:p>
          <a:p>
            <a:endParaRPr lang="en-GB"/>
          </a:p>
          <a:p>
            <a:r>
              <a:rPr lang="en-GB"/>
              <a:t>Recap on assessing mental capacity- the functional test and causative nexus</a:t>
            </a:r>
          </a:p>
          <a:p>
            <a:endParaRPr lang="en-GB"/>
          </a:p>
          <a:p>
            <a:r>
              <a:rPr lang="en-GB"/>
              <a:t>Case studies and break out rooms to support further in-depth discussion</a:t>
            </a:r>
          </a:p>
          <a:p>
            <a:endParaRPr lang="en-GB"/>
          </a:p>
          <a:p>
            <a:r>
              <a:rPr lang="en-GB"/>
              <a:t>It is a bit if a whistle stop tour as the MCA is a massive subject- so I have tried to focus on the most pertinent information to support discussions in the break out rooms. </a:t>
            </a:r>
          </a:p>
        </p:txBody>
      </p:sp>
      <p:sp>
        <p:nvSpPr>
          <p:cNvPr id="4" name="Slide Number Placeholder 3"/>
          <p:cNvSpPr>
            <a:spLocks noGrp="1"/>
          </p:cNvSpPr>
          <p:nvPr>
            <p:ph type="sldNum" sz="quarter" idx="5"/>
          </p:nvPr>
        </p:nvSpPr>
        <p:spPr/>
        <p:txBody>
          <a:bodyPr/>
          <a:lstStyle/>
          <a:p>
            <a:fld id="{F0912B2A-7ED6-43D9-A42E-05F8A634D949}" type="slidenum">
              <a:rPr lang="en-GB" smtClean="0"/>
              <a:t>4</a:t>
            </a:fld>
            <a:endParaRPr lang="en-GB"/>
          </a:p>
        </p:txBody>
      </p:sp>
    </p:spTree>
    <p:extLst>
      <p:ext uri="{BB962C8B-B14F-4D97-AF65-F5344CB8AC3E}">
        <p14:creationId xmlns:p14="http://schemas.microsoft.com/office/powerpoint/2010/main" val="288553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baseline="0">
                <a:solidFill>
                  <a:srgbClr val="000000"/>
                </a:solidFill>
                <a:latin typeface="Arial" panose="020B0604020202020204" pitchFamily="34" charset="0"/>
                <a:cs typeface="Arial" panose="020B0604020202020204" pitchFamily="34" charset="0"/>
              </a:rPr>
              <a:t>The Mental Capacity Act received Royal Assent in 2005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strike="noStrike" baseline="0">
                <a:solidFill>
                  <a:srgbClr val="000000"/>
                </a:solidFill>
                <a:latin typeface="Arial" panose="020B0604020202020204" pitchFamily="34" charset="0"/>
                <a:cs typeface="Arial" panose="020B0604020202020204" pitchFamily="34" charset="0"/>
              </a:rPr>
              <a:t>The House of Lords review of the Mental Capacity Act called it a</a:t>
            </a:r>
            <a:r>
              <a:rPr lang="en-GB" b="1" i="1" u="none" strike="noStrike" baseline="0">
                <a:solidFill>
                  <a:srgbClr val="000000"/>
                </a:solidFill>
                <a:latin typeface="Arial" panose="020B0604020202020204" pitchFamily="34" charset="0"/>
                <a:cs typeface="Arial" panose="020B0604020202020204" pitchFamily="34" charset="0"/>
              </a:rPr>
              <a:t>, “visionary piece of legislation for its time, which marked a turning point in the statutory rights of people who may lack capacity”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u="none" strike="noStrike" baseline="0">
              <a:solidFill>
                <a:srgbClr val="FF000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strike="noStrike" baseline="0">
                <a:solidFill>
                  <a:srgbClr val="000000"/>
                </a:solidFill>
                <a:latin typeface="Arial" panose="020B0604020202020204" pitchFamily="34" charset="0"/>
                <a:cs typeface="Arial" panose="020B0604020202020204" pitchFamily="34" charset="0"/>
              </a:rPr>
              <a:t>The MCA is a statutory framework that sets out how to assess someone’s capacity to make a decision.  If a person is found to be lacking mental capacity to make a specific decision, it sets out how a decision can then be made on their behalf.  It applies to people over the age of 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u="none" strike="noStrike" baseline="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strike="noStrike" baseline="0">
                <a:solidFill>
                  <a:srgbClr val="000000"/>
                </a:solidFill>
                <a:latin typeface="Arial" panose="020B0604020202020204" pitchFamily="34" charset="0"/>
                <a:cs typeface="Arial" panose="020B0604020202020204" pitchFamily="34" charset="0"/>
              </a:rPr>
              <a:t>Prior to the Act, assessments were often based on someone’s diagnosis or unrelated tests such as a Mini Mental State Examination (MMSE) or maybe an IQ test.  The Act clearly sets out how mental capacity should be assessed and how decisions should be made in their best interests.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solidFill>
                  <a:srgbClr val="000000"/>
                </a:solidFill>
                <a:latin typeface="Arial" panose="020B0604020202020204" pitchFamily="34" charset="0"/>
                <a:cs typeface="Arial" panose="020B0604020202020204" pitchFamily="34" charset="0"/>
              </a:rPr>
              <a:t>VIDEO – Alex Ruck Keene KC from 39 Essex chambers explaining the key purpose of the MCA</a:t>
            </a:r>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*****Ask the group - </a:t>
            </a:r>
            <a:r>
              <a:rPr lang="en-GB" altLang="en-US">
                <a:latin typeface="Arial" panose="020B0604020202020204" pitchFamily="34" charset="0"/>
              </a:rPr>
              <a:t>The MCA has five statutory principles which must be adhered to.</a:t>
            </a:r>
            <a:r>
              <a:rPr lang="en-GB" altLang="en-US">
                <a:solidFill>
                  <a:schemeClr val="tx1"/>
                </a:solidFill>
                <a:latin typeface="Arial" panose="020B0604020202020204" pitchFamily="34" charset="0"/>
              </a:rPr>
              <a:t> Can you name what any of these are? The wording doesn’t have to be perfect! – Next slide</a:t>
            </a:r>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5</a:t>
            </a:fld>
            <a:endParaRPr lang="en-GB"/>
          </a:p>
        </p:txBody>
      </p:sp>
    </p:spTree>
    <p:extLst>
      <p:ext uri="{BB962C8B-B14F-4D97-AF65-F5344CB8AC3E}">
        <p14:creationId xmlns:p14="http://schemas.microsoft.com/office/powerpoint/2010/main" val="150424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Joining link: https://app.sli.do/event/kELJVkGTYKHuBiHghxwtJq</a:t>
            </a: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6</a:t>
            </a:fld>
            <a:endParaRPr lang="en-GB"/>
          </a:p>
        </p:txBody>
      </p:sp>
    </p:spTree>
    <p:extLst>
      <p:ext uri="{BB962C8B-B14F-4D97-AF65-F5344CB8AC3E}">
        <p14:creationId xmlns:p14="http://schemas.microsoft.com/office/powerpoint/2010/main" val="291775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ltLang="en-US" sz="1200" b="1" u="sng">
              <a:solidFill>
                <a:schemeClr val="bg2"/>
              </a:solidFill>
              <a:latin typeface="+mn-lt"/>
            </a:endParaRPr>
          </a:p>
          <a:p>
            <a:pPr>
              <a:defRPr/>
            </a:pPr>
            <a:r>
              <a:rPr lang="en-GB" altLang="en-US" sz="1200">
                <a:solidFill>
                  <a:schemeClr val="bg2"/>
                </a:solidFill>
                <a:latin typeface="+mn-lt"/>
              </a:rPr>
              <a:t>The core statutory principles of the Mental Capacity Act are set out in Section 1 of the Act. The hand is a useful way to remember the 5 principles – the first 3 are about capacity and a reminder not to move onto considering what is in a person's best interests before you are confident you have implemented the first 3 principles and completed a capacity assessment if necessary.</a:t>
            </a:r>
          </a:p>
          <a:p>
            <a:pPr>
              <a:defRPr/>
            </a:pPr>
            <a:endParaRPr lang="en-GB" altLang="en-US"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mn-lt"/>
                <a:cs typeface="Arial"/>
              </a:rPr>
              <a:t>Principle 1, “</a:t>
            </a:r>
            <a:r>
              <a:rPr lang="en-GB" sz="1200" b="1" i="0" kern="1200">
                <a:solidFill>
                  <a:schemeClr val="tx1"/>
                </a:solidFill>
                <a:effectLst/>
                <a:latin typeface="+mn-lt"/>
                <a:ea typeface="+mn-ea"/>
                <a:cs typeface="+mn-cs"/>
              </a:rPr>
              <a:t>A person must be assumed to have capacity unless it is established that he lacks capacity”</a:t>
            </a:r>
          </a:p>
          <a:p>
            <a:pPr marL="0" indent="0">
              <a:buNone/>
              <a:defRPr/>
            </a:pPr>
            <a:r>
              <a:rPr lang="en-GB" altLang="en-US" sz="1200" b="0">
                <a:latin typeface="+mn-lt"/>
                <a:cs typeface="Arial"/>
              </a:rPr>
              <a:t>The assumption that the person has decision-making capacity is fundamental to the Act. It is important to remember that t</a:t>
            </a:r>
            <a:r>
              <a:rPr lang="en-GB" altLang="en-US" sz="1200">
                <a:latin typeface="+mn-lt"/>
                <a:cs typeface="Arial"/>
              </a:rPr>
              <a:t>he person has to </a:t>
            </a:r>
            <a:r>
              <a:rPr lang="en-GB" altLang="en-US" sz="1200" b="1">
                <a:latin typeface="+mn-lt"/>
                <a:cs typeface="Arial"/>
              </a:rPr>
              <a:t>prove </a:t>
            </a:r>
            <a:r>
              <a:rPr lang="en-GB" altLang="en-US" sz="1200" b="0">
                <a:latin typeface="+mn-lt"/>
                <a:cs typeface="Arial"/>
              </a:rPr>
              <a:t>nothing. </a:t>
            </a:r>
            <a:r>
              <a:rPr lang="en-GB" altLang="en-US" sz="1200">
                <a:latin typeface="+mn-lt"/>
                <a:cs typeface="Arial"/>
              </a:rPr>
              <a:t>The responsibility for </a:t>
            </a:r>
            <a:r>
              <a:rPr lang="en-GB" altLang="en-US" sz="1200" b="1">
                <a:latin typeface="+mn-lt"/>
                <a:cs typeface="Arial"/>
              </a:rPr>
              <a:t>proving </a:t>
            </a:r>
            <a:r>
              <a:rPr lang="en-GB" altLang="en-US" sz="1200">
                <a:latin typeface="+mn-lt"/>
                <a:cs typeface="Arial"/>
              </a:rPr>
              <a:t>that a person lacks capacity to make a specific decision falls to the person who considers it may be necessary to take a decision on their behalf.</a:t>
            </a:r>
          </a:p>
          <a:p>
            <a:pPr marL="228600" indent="-228600">
              <a:buAutoNum type="arabicParenR"/>
              <a:defRPr/>
            </a:pPr>
            <a:endParaRPr lang="en-GB" sz="1200" b="0" i="0" kern="1200">
              <a:solidFill>
                <a:schemeClr val="tx1"/>
              </a:solidFill>
              <a:effectLst/>
              <a:latin typeface="+mn-lt"/>
              <a:ea typeface="+mn-ea"/>
              <a:cs typeface="+mn-cs"/>
            </a:endParaRPr>
          </a:p>
          <a:p>
            <a:pPr marL="0" indent="0">
              <a:buNone/>
              <a:defRPr/>
            </a:pPr>
            <a:r>
              <a:rPr lang="en-GB" sz="1200" b="0" i="0" kern="1200">
                <a:solidFill>
                  <a:schemeClr val="tx1"/>
                </a:solidFill>
                <a:effectLst/>
                <a:latin typeface="+mn-lt"/>
                <a:ea typeface="+mn-ea"/>
                <a:cs typeface="+mn-cs"/>
              </a:rPr>
              <a:t>The correct application of this principle can be difficult in practice. On one side, we have the situation of rushing too quickly to question capacity – often in the context of a person making a decision that professionals do not agree with.  On the other, the presumption of capacity is sometimes used to support non-intervention or poor care leaving vulnerable adults exposed to risk of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Arial"/>
              </a:rPr>
              <a:t>You must also be prepared to justify a decision NOT to carry out an assessment, where there appears to be a proper reason to think that a person could not make a decision. While the presumption of capacity is a foundational principle, you shouldn’t hide behind it to avoid responsibility for a vulnerable individual. This can happen most often in the context of self-neglect, where it is unclear whether or not the person has capacity to make decisions. </a:t>
            </a:r>
            <a:endParaRPr lang="en-GB" sz="1200" b="0" i="0" kern="1200">
              <a:solidFill>
                <a:schemeClr val="tx1"/>
              </a:solidFill>
              <a:effectLst/>
              <a:latin typeface="+mn-lt"/>
              <a:ea typeface="+mn-ea"/>
              <a:cs typeface="+mn-cs"/>
            </a:endParaRPr>
          </a:p>
          <a:p>
            <a:pPr marL="0" indent="0">
              <a:buNone/>
              <a:defRPr/>
            </a:pPr>
            <a:endParaRPr lang="en-GB" altLang="en-US"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u="none">
                <a:latin typeface="+mn-lt"/>
                <a:cs typeface="Arial"/>
              </a:rPr>
              <a:t>Principle 2, “</a:t>
            </a:r>
            <a:r>
              <a:rPr lang="en-GB" sz="1200" b="1" i="0" kern="1200">
                <a:solidFill>
                  <a:schemeClr val="tx1"/>
                </a:solidFill>
                <a:effectLst/>
                <a:latin typeface="+mn-lt"/>
                <a:ea typeface="+mn-ea"/>
                <a:cs typeface="+mn-cs"/>
              </a:rPr>
              <a:t>A person is not to be treated as unable to make a decision unless all practicable steps to help him to do so have been taken without success”.</a:t>
            </a:r>
            <a:r>
              <a:rPr lang="en-GB" altLang="en-US" sz="1200" b="1" u="none">
                <a:latin typeface="+mn-lt"/>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u="none">
                <a:latin typeface="+mn-lt"/>
                <a:cs typeface="Arial"/>
              </a:rPr>
              <a:t>Most </a:t>
            </a:r>
            <a:r>
              <a:rPr lang="en-GB" altLang="en-US" sz="1200">
                <a:latin typeface="+mn-lt"/>
                <a:cs typeface="Arial"/>
              </a:rPr>
              <a:t>of us need help to make decisions. Most of us need time to think things through, to talk things over with a family member/a friend, we might do some googling to get more information. So, the need for additional support </a:t>
            </a:r>
            <a:r>
              <a:rPr lang="en-GB" altLang="en-US" sz="1200" b="1">
                <a:latin typeface="+mn-lt"/>
                <a:cs typeface="Arial"/>
              </a:rPr>
              <a:t>doesn’t </a:t>
            </a:r>
            <a:r>
              <a:rPr lang="en-GB" altLang="en-US" sz="1200">
                <a:latin typeface="+mn-lt"/>
                <a:cs typeface="Arial"/>
              </a:rPr>
              <a:t>necessarily mean that the person can’t make the decision. Principle 2 tells us that </a:t>
            </a:r>
            <a:r>
              <a:rPr lang="en-GB" altLang="en-US" sz="1200" b="1">
                <a:latin typeface="+mn-lt"/>
                <a:cs typeface="Arial"/>
              </a:rPr>
              <a:t>every effort </a:t>
            </a:r>
            <a:r>
              <a:rPr lang="en-GB" altLang="en-US" sz="1200">
                <a:latin typeface="+mn-lt"/>
                <a:cs typeface="Arial"/>
              </a:rPr>
              <a:t>must be made to assist a person, to enable them to make the decision for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latin typeface="+mn-lt"/>
                <a:cs typeface="Arial"/>
              </a:rPr>
              <a:t>This is a step which is often overlooked or confused with the act of assisting communication when assessing capacity. This step is vital in the process and must be clearly documented. </a:t>
            </a:r>
          </a:p>
          <a:p>
            <a:pPr>
              <a:defRPr/>
            </a:pPr>
            <a:endParaRPr lang="en-GB" altLang="en-US" sz="120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1200" b="1" u="none">
                <a:latin typeface="+mn-lt"/>
                <a:cs typeface="Arial"/>
              </a:rPr>
              <a:t>Principle 3 “</a:t>
            </a:r>
            <a:r>
              <a:rPr lang="en-GB" sz="1200" b="1" i="0" kern="1200">
                <a:solidFill>
                  <a:schemeClr val="tx1"/>
                </a:solidFill>
                <a:effectLst/>
                <a:latin typeface="+mn-lt"/>
                <a:ea typeface="+mn-ea"/>
                <a:cs typeface="+mn-cs"/>
              </a:rPr>
              <a:t>A person is not to be treated as unable to make a decision merely because he makes an unwise decision”.</a:t>
            </a:r>
            <a:r>
              <a:rPr lang="en-GB" altLang="en-US" sz="1200" b="1" u="none">
                <a:latin typeface="+mn-lt"/>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1200" u="none">
                <a:latin typeface="+mn-lt"/>
                <a:cs typeface="Arial"/>
              </a:rPr>
              <a:t>Whether </a:t>
            </a:r>
            <a:r>
              <a:rPr lang="en-GB" altLang="en-US" sz="1200">
                <a:latin typeface="+mn-lt"/>
                <a:cs typeface="Arial"/>
              </a:rPr>
              <a:t>a decision is considered unwise or not by others can very much depend on personal perspective, values and experiences. Principle 3 reminds us that an unwise decision </a:t>
            </a:r>
            <a:r>
              <a:rPr lang="en-GB" altLang="en-US" sz="1200" b="1">
                <a:latin typeface="+mn-lt"/>
                <a:cs typeface="Arial"/>
              </a:rPr>
              <a:t>doesn’t necessarily </a:t>
            </a:r>
            <a:r>
              <a:rPr lang="en-GB" altLang="en-US" sz="1200">
                <a:latin typeface="+mn-lt"/>
                <a:cs typeface="Arial"/>
              </a:rPr>
              <a:t>in itself indicate a lack of capacity. Mental capacity is </a:t>
            </a:r>
            <a:r>
              <a:rPr lang="en-GB" sz="1200">
                <a:solidFill>
                  <a:srgbClr val="000000"/>
                </a:solidFill>
                <a:latin typeface="+mn-lt"/>
                <a:cs typeface="Arial" panose="020B0604020202020204" pitchFamily="34" charset="0"/>
              </a:rPr>
              <a:t>about the</a:t>
            </a:r>
            <a:r>
              <a:rPr lang="en-GB" sz="1200" b="1">
                <a:solidFill>
                  <a:srgbClr val="000000"/>
                </a:solidFill>
                <a:latin typeface="+mn-lt"/>
                <a:cs typeface="Arial" panose="020B0604020202020204" pitchFamily="34" charset="0"/>
              </a:rPr>
              <a:t> ability </a:t>
            </a:r>
            <a:r>
              <a:rPr lang="en-GB" sz="1200">
                <a:solidFill>
                  <a:srgbClr val="000000"/>
                </a:solidFill>
                <a:latin typeface="+mn-lt"/>
                <a:cs typeface="Arial" panose="020B0604020202020204" pitchFamily="34" charset="0"/>
              </a:rPr>
              <a:t>to make a decision, </a:t>
            </a:r>
            <a:r>
              <a:rPr lang="en-GB" sz="1200" b="0">
                <a:solidFill>
                  <a:srgbClr val="000000"/>
                </a:solidFill>
                <a:latin typeface="+mn-lt"/>
                <a:cs typeface="Arial" panose="020B0604020202020204" pitchFamily="34" charset="0"/>
              </a:rPr>
              <a:t>not</a:t>
            </a:r>
            <a:r>
              <a:rPr lang="en-GB" sz="1200">
                <a:solidFill>
                  <a:srgbClr val="000000"/>
                </a:solidFill>
                <a:latin typeface="+mn-lt"/>
                <a:cs typeface="Arial" panose="020B0604020202020204" pitchFamily="34" charset="0"/>
              </a:rPr>
              <a:t> the </a:t>
            </a:r>
            <a:r>
              <a:rPr lang="en-GB" sz="1200" b="1">
                <a:solidFill>
                  <a:srgbClr val="000000"/>
                </a:solidFill>
                <a:latin typeface="+mn-lt"/>
                <a:cs typeface="Arial" panose="020B0604020202020204" pitchFamily="34" charset="0"/>
              </a:rPr>
              <a:t>outcome </a:t>
            </a:r>
            <a:r>
              <a:rPr lang="en-GB" sz="1200">
                <a:solidFill>
                  <a:srgbClr val="000000"/>
                </a:solidFill>
                <a:latin typeface="+mn-lt"/>
                <a:cs typeface="Arial" panose="020B0604020202020204" pitchFamily="34" charset="0"/>
              </a:rPr>
              <a:t>of the decision BUT t</a:t>
            </a:r>
            <a:r>
              <a:rPr lang="en-GB" sz="1200" b="0" i="0" u="none" strike="noStrike" baseline="0">
                <a:solidFill>
                  <a:srgbClr val="000000"/>
                </a:solidFill>
                <a:latin typeface="+mn-lt"/>
                <a:cs typeface="Arial" panose="020B0604020202020204" pitchFamily="34" charset="0"/>
              </a:rPr>
              <a:t>here may be cause for concern if: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baseline="0">
              <a:solidFill>
                <a:srgbClr val="000000"/>
              </a:solidFill>
              <a:latin typeface="+mn-lt"/>
              <a:cs typeface="Arial" panose="020B0604020202020204" pitchFamily="34" charset="0"/>
            </a:endParaRPr>
          </a:p>
          <a:p>
            <a:pPr marL="800100" lvl="1" indent="-342900">
              <a:buClr>
                <a:srgbClr val="00A04F"/>
              </a:buClr>
              <a:buFont typeface="Arial" panose="020B0604020202020204" pitchFamily="34" charset="0"/>
              <a:buChar char="•"/>
            </a:pPr>
            <a:r>
              <a:rPr lang="en-GB" sz="1200">
                <a:solidFill>
                  <a:srgbClr val="000000"/>
                </a:solidFill>
                <a:latin typeface="+mn-lt"/>
                <a:cs typeface="Arial" panose="020B0604020202020204" pitchFamily="34" charset="0"/>
              </a:rPr>
              <a:t>Someone repeatedly makes decisions that appear unwise and puts them at significant risk of harm or exploitation or</a:t>
            </a:r>
          </a:p>
          <a:p>
            <a:pPr marL="800100" lvl="1" indent="-342900">
              <a:buClr>
                <a:srgbClr val="00A04F"/>
              </a:buClr>
              <a:buFont typeface="Arial" panose="020B0604020202020204" pitchFamily="34" charset="0"/>
              <a:buChar char="•"/>
            </a:pPr>
            <a:r>
              <a:rPr lang="en-GB" sz="1200">
                <a:solidFill>
                  <a:srgbClr val="000000"/>
                </a:solidFill>
                <a:latin typeface="+mn-lt"/>
                <a:cs typeface="Arial" panose="020B0604020202020204" pitchFamily="34" charset="0"/>
              </a:rPr>
              <a:t>They make unwise decisions that are out of character or irrational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rgbClr val="000000"/>
                </a:solidFill>
                <a:latin typeface="+mn-lt"/>
                <a:cs typeface="Arial" panose="020B0604020202020204" pitchFamily="34" charset="0"/>
              </a:rPr>
              <a:t>These situations require further investigation, considering the person’s past decisions and choices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solidFill>
                <a:srgbClr val="000000"/>
              </a:solidFill>
              <a:latin typeface="+mn-lt"/>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000000"/>
                </a:solidFill>
                <a:latin typeface="+mn-lt"/>
                <a:cs typeface="Arial" panose="020B0604020202020204" pitchFamily="34" charset="0"/>
              </a:rPr>
              <a:t>Is there a medical condition or disorder that is impairing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000000"/>
                </a:solidFill>
                <a:latin typeface="+mn-lt"/>
                <a:cs typeface="Arial" panose="020B0604020202020204" pitchFamily="34" charset="0"/>
              </a:rPr>
              <a:t>Are they being pressured or being coerced?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000000"/>
                </a:solidFill>
                <a:latin typeface="+mn-lt"/>
                <a:cs typeface="Arial" panose="020B0604020202020204" pitchFamily="34" charset="0"/>
              </a:rPr>
              <a:t>Do they need more information or support to understand the risks?</a:t>
            </a:r>
          </a:p>
          <a:p>
            <a:pPr>
              <a:defRPr/>
            </a:pPr>
            <a:endParaRPr lang="en-GB" altLang="en-US" sz="1200">
              <a:latin typeface="+mn-lt"/>
              <a:cs typeface="Arial"/>
            </a:endParaRPr>
          </a:p>
          <a:p>
            <a:pPr>
              <a:defRPr/>
            </a:pPr>
            <a:r>
              <a:rPr lang="en-GB" altLang="en-US" sz="1200">
                <a:latin typeface="+mn-lt"/>
                <a:cs typeface="Arial"/>
              </a:rPr>
              <a:t>P</a:t>
            </a:r>
            <a:r>
              <a:rPr lang="en-GB" sz="1200">
                <a:latin typeface="+mn-lt"/>
              </a:rPr>
              <a:t>ractitioners must take care to avoid making decisions they believe are in the person's "best interests" without adequately assessing their capacity or respecting their wishes, especially if the individual makes a decision that seems unwise or irrational to others. </a:t>
            </a:r>
            <a:r>
              <a:rPr lang="en-GB" sz="1200" b="0" i="0" kern="1200">
                <a:solidFill>
                  <a:schemeClr val="tx1"/>
                </a:solidFill>
                <a:effectLst/>
                <a:latin typeface="+mn-lt"/>
                <a:ea typeface="+mn-ea"/>
                <a:cs typeface="+mn-cs"/>
              </a:rPr>
              <a:t>This can lead to prioritising a person's physical safety and protection over their right to </a:t>
            </a:r>
            <a:r>
              <a:rPr lang="en-GB" sz="1200" b="1" i="0" kern="1200">
                <a:solidFill>
                  <a:schemeClr val="tx1"/>
                </a:solidFill>
                <a:effectLst/>
                <a:latin typeface="+mn-lt"/>
                <a:ea typeface="+mn-ea"/>
                <a:cs typeface="+mn-cs"/>
              </a:rPr>
              <a:t>autonomy and self-determination</a:t>
            </a:r>
            <a:r>
              <a:rPr lang="en-GB" sz="1200" b="0" i="0" kern="1200">
                <a:solidFill>
                  <a:schemeClr val="tx1"/>
                </a:solidFill>
                <a:effectLst/>
                <a:latin typeface="+mn-lt"/>
                <a:ea typeface="+mn-ea"/>
                <a:cs typeface="+mn-cs"/>
              </a:rPr>
              <a:t>, even when they have the mental capacity to make their own decisions.</a:t>
            </a:r>
          </a:p>
          <a:p>
            <a:pPr>
              <a:defRPr/>
            </a:pPr>
            <a:endParaRPr lang="en-GB" altLang="en-US" sz="1200" b="0" i="0" kern="1200">
              <a:solidFill>
                <a:schemeClr val="tx1"/>
              </a:solidFill>
              <a:effectLst/>
              <a:latin typeface="+mn-lt"/>
              <a:ea typeface="+mn-ea"/>
              <a:cs typeface="+mn-cs"/>
            </a:endParaRPr>
          </a:p>
          <a:p>
            <a:pPr>
              <a:defRPr/>
            </a:pPr>
            <a:r>
              <a:rPr lang="en-GB" altLang="en-US" sz="1200" b="0" i="0" kern="1200">
                <a:solidFill>
                  <a:schemeClr val="tx1"/>
                </a:solidFill>
                <a:effectLst/>
                <a:latin typeface="+mn-lt"/>
                <a:ea typeface="+mn-ea"/>
                <a:cs typeface="+mn-cs"/>
              </a:rPr>
              <a:t>For the purposes of this session, we are focusing on assessing capacity and future CSAB sessions will cover Best Interests and Least Restrictive options. </a:t>
            </a:r>
            <a:endParaRPr lang="en-GB" altLang="en-US" sz="1200">
              <a:latin typeface="+mn-lt"/>
              <a:cs typeface="Arial"/>
            </a:endParaRP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7</a:t>
            </a:fld>
            <a:endParaRPr lang="en-GB"/>
          </a:p>
        </p:txBody>
      </p:sp>
    </p:spTree>
    <p:extLst>
      <p:ext uri="{BB962C8B-B14F-4D97-AF65-F5344CB8AC3E}">
        <p14:creationId xmlns:p14="http://schemas.microsoft.com/office/powerpoint/2010/main" val="298755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reiterate why we are assessing a person’s capacity-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consent to be valid, it needs to be informed and given freely</a:t>
            </a:r>
          </a:p>
          <a:p>
            <a:pPr marL="165100" marR="0" lvl="0" indent="-165100" algn="l" defTabSz="914400" rtl="0" eaLnBrk="0" fontAlgn="base" latinLnBrk="0" hangingPunct="0">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person needs to understand what decision they are being asked to make which involves them being given information relevant to the decision in a way that they understand</a:t>
            </a:r>
          </a:p>
          <a:p>
            <a:pPr marL="165100" marR="0" lvl="0" indent="-165100" algn="l" defTabSz="914400" rtl="0" eaLnBrk="0" fontAlgn="base" latinLnBrk="0" hangingPunct="0">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They need to understand why they are being asked to make the decision and what their options are, including the potential benefits &amp; risks of that action, and that they are not being coerced. </a:t>
            </a:r>
          </a:p>
          <a:p>
            <a:pPr marL="165100" marR="0" lvl="0" indent="-165100" algn="l" defTabSz="914400" rtl="0" eaLnBrk="0" fontAlgn="base" latinLnBrk="0" hangingPunct="0">
              <a:lnSpc>
                <a:spcPct val="100000"/>
              </a:lnSpc>
              <a:spcBef>
                <a:spcPct val="30000"/>
              </a:spcBef>
              <a:spcAft>
                <a:spcPct val="0"/>
              </a:spcAft>
              <a:buClrTx/>
              <a:buSzTx/>
              <a:buFontTx/>
              <a:buChar char="•"/>
              <a:tabLst/>
              <a:defRPr/>
            </a:pPr>
            <a:r>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Where the person cannot consent and/or where there is doubt, the Mental Capacity Act is applied- So assessment of mental capacity and if appropriate, bests interests decisions and least restrictive options.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Now we’ll now move onto assessing capacity</a:t>
            </a:r>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8</a:t>
            </a:fld>
            <a:endParaRPr lang="en-GB"/>
          </a:p>
        </p:txBody>
      </p:sp>
    </p:spTree>
    <p:extLst>
      <p:ext uri="{BB962C8B-B14F-4D97-AF65-F5344CB8AC3E}">
        <p14:creationId xmlns:p14="http://schemas.microsoft.com/office/powerpoint/2010/main" val="372598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Section 3 of the MCA states that the person is unable to make a decision for himself if he is unable: </a:t>
            </a:r>
          </a:p>
          <a:p>
            <a:pPr marL="0" indent="0">
              <a:buFont typeface="Arial" panose="020B0604020202020204" pitchFamily="34" charset="0"/>
              <a:buNone/>
            </a:pPr>
            <a:r>
              <a:rPr lang="en-GB"/>
              <a:t>• to understand the information relevant to the decision; or </a:t>
            </a:r>
          </a:p>
          <a:p>
            <a:pPr marL="0" indent="0">
              <a:buFont typeface="Arial" panose="020B0604020202020204" pitchFamily="34" charset="0"/>
              <a:buNone/>
            </a:pPr>
            <a:r>
              <a:rPr lang="en-GB"/>
              <a:t>• to retain that information; or </a:t>
            </a:r>
          </a:p>
          <a:p>
            <a:pPr marL="0" indent="0">
              <a:buFont typeface="Arial" panose="020B0604020202020204" pitchFamily="34" charset="0"/>
              <a:buNone/>
            </a:pPr>
            <a:r>
              <a:rPr lang="en-GB"/>
              <a:t>• to use or weigh that information as part of the process of making the decision; or </a:t>
            </a:r>
          </a:p>
          <a:p>
            <a:pPr marL="0" indent="0">
              <a:buFont typeface="Arial" panose="020B0604020202020204" pitchFamily="34" charset="0"/>
              <a:buNone/>
            </a:pPr>
            <a:r>
              <a:rPr lang="en-GB"/>
              <a:t>• to communicate his decision (whether by talking, using sign language or any other means)</a:t>
            </a:r>
          </a:p>
          <a:p>
            <a:pPr marL="0" indent="0">
              <a:buFont typeface="Arial" panose="020B0604020202020204" pitchFamily="34" charset="0"/>
              <a:buNone/>
            </a:pPr>
            <a:endParaRPr lang="en-GB"/>
          </a:p>
          <a:p>
            <a:pPr marL="0" indent="0">
              <a:buFont typeface="Arial" panose="020B0604020202020204" pitchFamily="34" charset="0"/>
              <a:buNone/>
            </a:pPr>
            <a:r>
              <a:rPr lang="en-GB"/>
              <a:t>If the person is unable to do one or more of those things, the law says they lack capacity to make the decision. </a:t>
            </a:r>
          </a:p>
          <a:p>
            <a:pPr marL="0" indent="0">
              <a:buFont typeface="Arial" panose="020B0604020202020204" pitchFamily="34" charset="0"/>
              <a:buNone/>
            </a:pPr>
            <a:endParaRPr lang="en-GB" b="0"/>
          </a:p>
          <a:p>
            <a:pPr marL="0" indent="0">
              <a:buFont typeface="Arial" panose="020B0604020202020204" pitchFamily="34" charset="0"/>
              <a:buNone/>
            </a:pPr>
            <a:r>
              <a:rPr lang="en-GB" b="0"/>
              <a:t>Remember: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We must not take a blanket approach – a person may lack capacity to make some decisions but not others, they may have capacity some of the time but not others (e.g. sundowning or where there is the impact of alcohol or drugs)</a:t>
            </a:r>
            <a:endParaRPr lang="en-GB" b="0"/>
          </a:p>
          <a:p>
            <a:pPr marL="171450" indent="-171450">
              <a:buFont typeface="Arial" panose="020B0604020202020204" pitchFamily="34" charset="0"/>
              <a:buChar char="•"/>
            </a:pPr>
            <a:r>
              <a:rPr lang="en-GB" b="0"/>
              <a:t>The burden of proof is on the Assessor NOT on the person.</a:t>
            </a:r>
          </a:p>
          <a:p>
            <a:pPr marL="171450" indent="-171450">
              <a:buFont typeface="Arial" panose="020B0604020202020204" pitchFamily="34" charset="0"/>
              <a:buChar char="•"/>
            </a:pPr>
            <a:r>
              <a:rPr lang="en-GB" b="0"/>
              <a:t>The Assessment is made on the Balance of Probabilities (i.e. more likely than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a:latin typeface="Arial" panose="020B0604020202020204" pitchFamily="34" charset="0"/>
              </a:rPr>
              <a:t>Indecision should not be confused with incapacity -there are times when we all struggle to know what the right decision is, but this isn’t because we lack capacity to make a decision, it’s because we are human. </a:t>
            </a:r>
            <a:endParaRPr lang="en-GB"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a:latin typeface="Arial" panose="020B0604020202020204" pitchFamily="34" charset="0"/>
              </a:rPr>
              <a:t>Complex capacity assessments where a consensus can’t be reached may need to be determined by the COP</a:t>
            </a:r>
            <a:endParaRPr lang="en-GB"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Before you undertake the assessment i</a:t>
            </a:r>
            <a:r>
              <a:rPr kumimoji="0" lang="en-GB" altLang="en-US" sz="1200" b="0" i="0" u="none" strike="noStrike" kern="1200" cap="none" spc="0" normalizeH="0" baseline="0" noProof="0">
                <a:ln>
                  <a:noFill/>
                </a:ln>
                <a:solidFill>
                  <a:srgbClr val="242424"/>
                </a:solidFill>
                <a:effectLst/>
                <a:uLnTx/>
                <a:uFillTx/>
                <a:latin typeface="-apple-system"/>
                <a:ea typeface="+mn-ea"/>
                <a:cs typeface="+mn-cs"/>
              </a:rPr>
              <a:t>t is necessary to advise the person </a:t>
            </a:r>
            <a:r>
              <a:rPr kumimoji="0" lang="en-GB" altLang="en-US" sz="1200" b="1" i="0" u="none" strike="noStrike" kern="1200" cap="none" spc="0" normalizeH="0" baseline="0" noProof="0">
                <a:ln>
                  <a:noFill/>
                </a:ln>
                <a:solidFill>
                  <a:srgbClr val="242424"/>
                </a:solidFill>
                <a:effectLst/>
                <a:uLnTx/>
                <a:uFillTx/>
                <a:latin typeface="-apple-system"/>
                <a:ea typeface="+mn-ea"/>
                <a:cs typeface="+mn-cs"/>
              </a:rPr>
              <a:t>explicitly</a:t>
            </a:r>
            <a:r>
              <a:rPr kumimoji="0" lang="en-GB" altLang="en-US" sz="1200" b="0" i="0" u="none" strike="noStrike" kern="1200" cap="none" spc="0" normalizeH="0" baseline="0" noProof="0">
                <a:ln>
                  <a:noFill/>
                </a:ln>
                <a:solidFill>
                  <a:srgbClr val="242424"/>
                </a:solidFill>
                <a:effectLst/>
                <a:uLnTx/>
                <a:uFillTx/>
                <a:latin typeface="-apple-system"/>
                <a:ea typeface="+mn-ea"/>
                <a:cs typeface="+mn-cs"/>
              </a:rPr>
              <a:t> that you are completing a capacity assessment</a:t>
            </a:r>
            <a:r>
              <a:rPr kumimoji="0" lang="en-GB" altLang="en-US" sz="1200" b="1" i="0" u="none" strike="noStrike" kern="1200" cap="none" spc="0" normalizeH="0" baseline="0" noProof="0">
                <a:ln>
                  <a:noFill/>
                </a:ln>
                <a:solidFill>
                  <a:srgbClr val="242424"/>
                </a:solidFill>
                <a:effectLst/>
                <a:uLnTx/>
                <a:uFillTx/>
                <a:latin typeface="-apple-system"/>
                <a:ea typeface="+mn-ea"/>
                <a:cs typeface="+mn-cs"/>
              </a:rPr>
              <a:t> </a:t>
            </a:r>
            <a:r>
              <a:rPr kumimoji="0" lang="en-GB" altLang="en-US" sz="1200" b="0" i="0" u="none" strike="noStrike" kern="1200" cap="none" spc="0" normalizeH="0" baseline="0" noProof="0">
                <a:ln>
                  <a:noFill/>
                </a:ln>
                <a:solidFill>
                  <a:srgbClr val="4F52B2"/>
                </a:solidFill>
                <a:effectLst/>
                <a:uLnTx/>
                <a:uFillTx/>
                <a:latin typeface="-apple-system"/>
                <a:ea typeface="+mn-ea"/>
                <a:cs typeface="+mn-cs"/>
                <a:hlinkClick r:id="rId3" tooltip="https://www.39essex.com/cop_cases/lb-wandsworth-v-m-ors/"/>
              </a:rPr>
              <a:t>L B Wandsworth v M &amp; Ors (2017)</a:t>
            </a:r>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9</a:t>
            </a:fld>
            <a:endParaRPr lang="en-GB"/>
          </a:p>
        </p:txBody>
      </p:sp>
    </p:spTree>
    <p:extLst>
      <p:ext uri="{BB962C8B-B14F-4D97-AF65-F5344CB8AC3E}">
        <p14:creationId xmlns:p14="http://schemas.microsoft.com/office/powerpoint/2010/main" val="175599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If a capacity assessment is required, we must first define the decision at hand. </a:t>
            </a:r>
            <a:r>
              <a:rPr lang="en-GB" altLang="en-US" sz="1200">
                <a:latin typeface="Arial" panose="020B0604020202020204" pitchFamily="34" charset="0"/>
                <a:cs typeface="Arial" panose="020B0604020202020204" pitchFamily="34" charset="0"/>
              </a:rPr>
              <a:t>Capacity is decision specific. No-one simply “lacks capacity”. </a:t>
            </a:r>
            <a:endParaRPr lang="en-US" sz="1200">
              <a:latin typeface="Arial" panose="020B0604020202020204" pitchFamily="34" charset="0"/>
              <a:cs typeface="Arial" panose="020B0604020202020204" pitchFamily="34" charset="0"/>
            </a:endParaRPr>
          </a:p>
          <a:p>
            <a:pPr fontAlgn="base"/>
            <a:endParaRPr lang="en-US" sz="120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Local Authority v JB tells us that : </a:t>
            </a: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statement ‘P lacks capacity’ is, in law, meaningless. You must ask yourself “what is the actual decision in hand”? If you do not define this decision with specific precision before you start undertaking the assessment, the exercise will be pointless”.                                                           </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fontAlgn="base"/>
            <a:endParaRPr lang="en-US" sz="1200">
              <a:latin typeface="Arial" panose="020B0604020202020204" pitchFamily="34" charset="0"/>
              <a:ea typeface="Calibri"/>
              <a:cs typeface="Arial" panose="020B0604020202020204" pitchFamily="34" charset="0"/>
            </a:endParaRPr>
          </a:p>
          <a:p>
            <a:pPr fontAlgn="base"/>
            <a:r>
              <a:rPr lang="en-US" sz="1200">
                <a:latin typeface="Arial" panose="020B0604020202020204" pitchFamily="34" charset="0"/>
                <a:cs typeface="Arial" panose="020B0604020202020204" pitchFamily="34" charset="0"/>
              </a:rPr>
              <a:t>It’s important to look at the decision from the </a:t>
            </a:r>
            <a:r>
              <a:rPr lang="en-US" sz="1200" b="1">
                <a:latin typeface="Arial" panose="020B0604020202020204" pitchFamily="34" charset="0"/>
                <a:cs typeface="Arial" panose="020B0604020202020204" pitchFamily="34" charset="0"/>
              </a:rPr>
              <a:t>person’s perspective </a:t>
            </a:r>
            <a:r>
              <a:rPr lang="en-US" sz="1200">
                <a:latin typeface="Arial" panose="020B0604020202020204" pitchFamily="34" charset="0"/>
                <a:cs typeface="Arial" panose="020B0604020202020204" pitchFamily="34" charset="0"/>
              </a:rPr>
              <a:t>– what </a:t>
            </a:r>
            <a:r>
              <a:rPr lang="en-US" sz="1200" b="1">
                <a:latin typeface="Arial" panose="020B0604020202020204" pitchFamily="34" charset="0"/>
                <a:cs typeface="Arial" panose="020B0604020202020204" pitchFamily="34" charset="0"/>
              </a:rPr>
              <a:t>decision/s </a:t>
            </a:r>
            <a:r>
              <a:rPr lang="en-US" sz="1200">
                <a:latin typeface="Arial" panose="020B0604020202020204" pitchFamily="34" charset="0"/>
                <a:cs typeface="Arial" panose="020B0604020202020204" pitchFamily="34" charset="0"/>
              </a:rPr>
              <a:t>do </a:t>
            </a:r>
            <a:r>
              <a:rPr lang="en-US" sz="1200" b="1">
                <a:latin typeface="Arial" panose="020B0604020202020204" pitchFamily="34" charset="0"/>
                <a:cs typeface="Arial" panose="020B0604020202020204" pitchFamily="34" charset="0"/>
              </a:rPr>
              <a:t>they</a:t>
            </a:r>
            <a:r>
              <a:rPr lang="en-US" sz="1200">
                <a:latin typeface="Arial" panose="020B0604020202020204" pitchFamily="34" charset="0"/>
                <a:cs typeface="Arial" panose="020B0604020202020204" pitchFamily="34" charset="0"/>
              </a:rPr>
              <a:t> need to make? What </a:t>
            </a:r>
            <a:r>
              <a:rPr lang="en-US" sz="1200" b="1">
                <a:latin typeface="Arial" panose="020B0604020202020204" pitchFamily="34" charset="0"/>
                <a:cs typeface="Arial" panose="020B0604020202020204" pitchFamily="34" charset="0"/>
              </a:rPr>
              <a:t>options</a:t>
            </a:r>
            <a:r>
              <a:rPr lang="en-US" sz="1200">
                <a:latin typeface="Arial" panose="020B0604020202020204" pitchFamily="34" charset="0"/>
                <a:cs typeface="Arial" panose="020B0604020202020204" pitchFamily="34" charset="0"/>
              </a:rPr>
              <a:t> are </a:t>
            </a:r>
            <a:r>
              <a:rPr lang="en-US" sz="1200" b="1">
                <a:latin typeface="Arial" panose="020B0604020202020204" pitchFamily="34" charset="0"/>
                <a:cs typeface="Arial" panose="020B0604020202020204" pitchFamily="34" charset="0"/>
              </a:rPr>
              <a:t>they</a:t>
            </a:r>
            <a:r>
              <a:rPr lang="en-US" sz="1200">
                <a:latin typeface="Arial" panose="020B0604020202020204" pitchFamily="34" charset="0"/>
                <a:cs typeface="Arial" panose="020B0604020202020204" pitchFamily="34" charset="0"/>
              </a:rPr>
              <a:t> needing to decide between?</a:t>
            </a:r>
          </a:p>
          <a:p>
            <a:pPr fontAlgn="base"/>
            <a:endParaRPr lang="en-US" sz="1200">
              <a:latin typeface="Arial" panose="020B0604020202020204" pitchFamily="34" charset="0"/>
              <a:cs typeface="Arial" panose="020B0604020202020204" pitchFamily="34" charset="0"/>
            </a:endParaRPr>
          </a:p>
          <a:p>
            <a:pPr fontAlgn="base"/>
            <a:r>
              <a:rPr lang="en-US" sz="1200">
                <a:latin typeface="Arial" panose="020B0604020202020204" pitchFamily="34" charset="0"/>
                <a:cs typeface="Arial" panose="020B0604020202020204" pitchFamily="34" charset="0"/>
              </a:rPr>
              <a:t>It’s also important to think carefully about whether you are actually asking the person to make more than one decision? If so, you need to separate these decisions out into separate decisions and assessments. Some decisions are so interlinked that it is difficult to separate them out, e.g. a decision whether to move to a residential home encompasses decisions regarding both residency and care.</a:t>
            </a:r>
          </a:p>
          <a:p>
            <a:pPr fontAlgn="base"/>
            <a:endParaRPr lang="en-US" sz="120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altLang="en-US" sz="1200" b="0">
                <a:latin typeface="Arial" panose="020B0604020202020204" pitchFamily="34" charset="0"/>
                <a:cs typeface="Arial" panose="020B0604020202020204" pitchFamily="34" charset="0"/>
              </a:rPr>
              <a:t>It is vitally important to ensure that, having framed the question with sufficient precision to yourself, you actually then ask the Person the question (in whatever manner is appropriate) during the assessment (and record the answer). If, unusually, it is not appropriate to ask the precise question, the reasons why it was not asked should be spelled out carefully.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If you define the decision correctly, the relevant information the person needs for that specific decision will then flow from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a:effectLst/>
                <a:latin typeface="Roboto"/>
                <a:ea typeface="Roboto"/>
                <a:cs typeface="Roboto"/>
              </a:rPr>
              <a:t>So, once you’ve defined the decision, you need to identify the relevant information.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a:effectLst/>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a:effectLst/>
                <a:latin typeface="Roboto"/>
                <a:ea typeface="Roboto"/>
                <a:cs typeface="Roboto"/>
              </a:rPr>
              <a:t>The relevant information is the information the person must be able to understand, retain, use and weigh to make the decision. 39 Essex Chambers advise that </a:t>
            </a:r>
            <a:r>
              <a:rPr lang="en-GB" b="0" i="1">
                <a:effectLst/>
                <a:latin typeface="Roboto"/>
                <a:ea typeface="Roboto"/>
                <a:cs typeface="Roboto"/>
              </a:rPr>
              <a:t>‘Not being clear about this is one of the single greatest causes of unnecessary complexity, difficulty and challenge’.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a:effectLst/>
              <a:latin typeface="Roboto" panose="02000000000000000000" pitchFamily="2" charset="0"/>
              <a:ea typeface="Roboto"/>
              <a:cs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a:effectLst/>
                <a:latin typeface="Roboto"/>
                <a:ea typeface="Roboto"/>
                <a:cs typeface="Roboto"/>
              </a:rPr>
              <a:t>Mental Capacity Act Code of Practice states relevant information includes “the nature of the decision”, “the reason why the decision is needed” and “the likely effects of deciding one way or another, or making no decision at all”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a:effectLst/>
              <a:latin typeface="Roboto" panose="02000000000000000000" pitchFamily="2" charset="0"/>
              <a:ea typeface="Roboto"/>
              <a:cs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a:effectLst/>
                <a:latin typeface="Roboto"/>
                <a:ea typeface="Roboto"/>
                <a:cs typeface="Roboto"/>
              </a:rPr>
              <a:t>The relevant information is the different pieces of information that you need to evidence the person can understand, use and weigh etc in your assessment.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a:effectLst/>
              <a:latin typeface="Roboto" panose="02000000000000000000" pitchFamily="2" charset="0"/>
              <a:ea typeface="Roboto"/>
              <a:cs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The relevant information is to be shared with the person, and </a:t>
            </a:r>
            <a:r>
              <a:rPr lang="en-GB" u="sng"/>
              <a:t>the person should be supported to understand </a:t>
            </a:r>
            <a:r>
              <a:rPr lang="en-GB"/>
              <a:t>the relevant information. </a:t>
            </a:r>
            <a:r>
              <a:rPr lang="en-GB" b="1"/>
              <a:t>The person is not required to identify the relevant information themselves. We need to share information and support the person. </a:t>
            </a:r>
            <a:endParaRPr lang="en-GB" b="1" i="0">
              <a:effectLst/>
              <a:latin typeface="Roboto" panose="02000000000000000000" pitchFamily="2" charset="0"/>
              <a:ea typeface="Roboto"/>
              <a:cs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a:effectLst/>
              <a:latin typeface="Roboto" panose="02000000000000000000" pitchFamily="2" charset="0"/>
              <a:ea typeface="Roboto"/>
              <a:cs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a:effectLst/>
                <a:latin typeface="Roboto"/>
                <a:ea typeface="Roboto"/>
                <a:cs typeface="Roboto"/>
              </a:rPr>
              <a:t>In order to demonstrate capacity, a person is not required or expected to </a:t>
            </a:r>
            <a:r>
              <a:rPr lang="en-GB" b="1" i="0">
                <a:effectLst/>
                <a:latin typeface="Roboto"/>
                <a:ea typeface="Roboto"/>
                <a:cs typeface="Roboto"/>
              </a:rPr>
              <a:t>consider every last piece of information </a:t>
            </a:r>
            <a:r>
              <a:rPr lang="en-GB" b="0" i="0">
                <a:effectLst/>
                <a:latin typeface="Roboto"/>
                <a:ea typeface="Roboto"/>
                <a:cs typeface="Roboto"/>
              </a:rPr>
              <a:t>in order to make a decision about the matter, but rather </a:t>
            </a:r>
            <a:r>
              <a:rPr lang="en-GB" b="1" i="0">
                <a:effectLst/>
                <a:latin typeface="Roboto"/>
                <a:ea typeface="Roboto"/>
                <a:cs typeface="Roboto"/>
              </a:rPr>
              <a:t>to have the broad, general understanding </a:t>
            </a:r>
            <a:r>
              <a:rPr lang="en-GB" b="0" i="0">
                <a:effectLst/>
                <a:latin typeface="Roboto"/>
                <a:ea typeface="Roboto"/>
                <a:cs typeface="Roboto"/>
              </a:rPr>
              <a:t>of the kind that is expected from the </a:t>
            </a:r>
            <a:r>
              <a:rPr lang="en-GB" b="1" i="0">
                <a:effectLst/>
                <a:latin typeface="Roboto"/>
                <a:ea typeface="Roboto"/>
                <a:cs typeface="Roboto"/>
              </a:rPr>
              <a:t>general population. – We really need to make sure we are supporting people and not expecting people to pass an assessment in exam conditions.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i="0">
              <a:effectLst/>
              <a:latin typeface="Roboto"/>
              <a:ea typeface="Roboto"/>
              <a:cs typeface="Roboto"/>
            </a:endParaRPr>
          </a:p>
          <a:p>
            <a:pPr marL="0" indent="0">
              <a:buFont typeface="Arial" panose="020B0604020202020204" pitchFamily="34" charset="0"/>
              <a:buNone/>
            </a:pPr>
            <a:r>
              <a:rPr lang="en-GB" b="0"/>
              <a:t>For some types of decisions, it may be important to give the person access to advice from elsewhere. </a:t>
            </a:r>
            <a:r>
              <a:rPr lang="en-GB"/>
              <a:t>This may be independent or specialist advice (for example, a medical specialist or legal adviser). It might simply be advice from trusted friends or relatives.</a:t>
            </a:r>
            <a:endParaRPr lang="en-GB">
              <a:ea typeface="Calibri"/>
              <a:cs typeface="Calibri"/>
            </a:endParaRPr>
          </a:p>
          <a:p>
            <a:pPr marL="171450" indent="-171450">
              <a:buFont typeface="Arial" panose="020B0604020202020204" pitchFamily="34" charset="0"/>
              <a:buChar char="•"/>
            </a:pPr>
            <a:endParaRPr lang="en-GB">
              <a:ea typeface="Calibri"/>
              <a:cs typeface="Calibri"/>
            </a:endParaRPr>
          </a:p>
          <a:p>
            <a:pPr marL="0" indent="0">
              <a:buFont typeface="Arial" panose="020B0604020202020204" pitchFamily="34" charset="0"/>
              <a:buNone/>
            </a:pPr>
            <a:r>
              <a:rPr lang="en-GB" b="1" i="0">
                <a:effectLst/>
                <a:latin typeface="Roboto"/>
                <a:ea typeface="Roboto"/>
                <a:cs typeface="Roboto"/>
              </a:rPr>
              <a:t>The 39 Essex Chambers guidance note linked on the slide pulls together the guidance given in relation to some of the most common categories of decisions that are encountered in practice, including such as: care, discharge from hospital, hoarding, medical treatment, residence, contraception, deprivation of liberty. This is really useful- we strongly recommend people access it to refer to the relevant information </a:t>
            </a:r>
          </a:p>
          <a:p>
            <a:pPr marL="0" indent="0">
              <a:buFont typeface="Arial" panose="020B0604020202020204" pitchFamily="34" charset="0"/>
              <a:buNone/>
            </a:pPr>
            <a:endParaRPr lang="en-GB"/>
          </a:p>
          <a:p>
            <a:pPr marL="0" indent="0">
              <a:buFont typeface="Arial" panose="020B0604020202020204" pitchFamily="34" charset="0"/>
              <a:buNone/>
            </a:pPr>
            <a:r>
              <a:rPr lang="en-GB"/>
              <a:t>So now we have talked about identifying the specific decision and the relevant information, we will recap assessing capacity.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i="0">
              <a:effectLst/>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F0912B2A-7ED6-43D9-A42E-05F8A634D949}" type="slidenum">
              <a:rPr lang="en-GB" smtClean="0"/>
              <a:t>10</a:t>
            </a:fld>
            <a:endParaRPr lang="en-GB"/>
          </a:p>
        </p:txBody>
      </p:sp>
    </p:spTree>
    <p:extLst>
      <p:ext uri="{BB962C8B-B14F-4D97-AF65-F5344CB8AC3E}">
        <p14:creationId xmlns:p14="http://schemas.microsoft.com/office/powerpoint/2010/main" val="233259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7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4249-EDC8-4D83-A26F-E625B2214A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E13590-C196-4C15-B323-425EAF8CA8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1A3BA8-1F56-421B-83E3-2380EEB4618D}"/>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5" name="Footer Placeholder 4">
            <a:extLst>
              <a:ext uri="{FF2B5EF4-FFF2-40B4-BE49-F238E27FC236}">
                <a16:creationId xmlns:a16="http://schemas.microsoft.com/office/drawing/2014/main" id="{4E3CC863-E755-452F-9E2E-5990958F2A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73A2DFD-4BFE-40DA-91D5-3324F5670EEF}"/>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174163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C6DC9-9D30-4BF7-8A3B-E31FB63B8C1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BA2487-06FE-4317-8F7F-56B7A42C3F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E2BD5F-8F61-4952-9716-A1F5A6AF12CF}"/>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5" name="Footer Placeholder 4">
            <a:extLst>
              <a:ext uri="{FF2B5EF4-FFF2-40B4-BE49-F238E27FC236}">
                <a16:creationId xmlns:a16="http://schemas.microsoft.com/office/drawing/2014/main" id="{A937AA97-98A5-4037-B0AF-84117BB78ED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C2C8233-E59F-4498-9B73-3B58AE57D634}"/>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279294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872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43A8-B7A0-4B20-98F4-F774287BE195}"/>
              </a:ext>
            </a:extLst>
          </p:cNvPr>
          <p:cNvSpPr>
            <a:spLocks noGrp="1"/>
          </p:cNvSpPr>
          <p:nvPr>
            <p:ph type="title"/>
          </p:nvPr>
        </p:nvSpPr>
        <p:spPr>
          <a:xfrm>
            <a:off x="838200" y="365126"/>
            <a:ext cx="10515600" cy="851116"/>
          </a:xfrm>
          <a:prstGeom prst="rect">
            <a:avLst/>
          </a:prstGeom>
        </p:spPr>
        <p:txBody>
          <a:bodyPr/>
          <a:lstStyle>
            <a:lvl1pPr>
              <a:defRPr b="1">
                <a:solidFill>
                  <a:srgbClr val="005B86"/>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7D0CF1CB-5906-4D6B-85BB-47751EDCC42F}"/>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5" name="Footer Placeholder 4">
            <a:extLst>
              <a:ext uri="{FF2B5EF4-FFF2-40B4-BE49-F238E27FC236}">
                <a16:creationId xmlns:a16="http://schemas.microsoft.com/office/drawing/2014/main" id="{B3C7EF61-11EA-4F57-8F14-E1B99601C1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43C99CC-6CDC-4D8C-91AB-96475C8DA4DF}"/>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
        <p:nvSpPr>
          <p:cNvPr id="9" name="Text Placeholder 2">
            <a:extLst>
              <a:ext uri="{FF2B5EF4-FFF2-40B4-BE49-F238E27FC236}">
                <a16:creationId xmlns:a16="http://schemas.microsoft.com/office/drawing/2014/main" id="{510F9406-FFBA-4F76-BA4B-2E6378589262}"/>
              </a:ext>
            </a:extLst>
          </p:cNvPr>
          <p:cNvSpPr>
            <a:spLocks noGrp="1"/>
          </p:cNvSpPr>
          <p:nvPr>
            <p:ph type="body" idx="1"/>
          </p:nvPr>
        </p:nvSpPr>
        <p:spPr>
          <a:xfrm>
            <a:off x="839788" y="1317181"/>
            <a:ext cx="5157787" cy="564885"/>
          </a:xfrm>
          <a:prstGeom prst="rect">
            <a:avLst/>
          </a:prstGeom>
        </p:spPr>
        <p:txBody>
          <a:bodyPr anchor="b"/>
          <a:lstStyle>
            <a:lvl1pPr marL="0" indent="0">
              <a:buNone/>
              <a:defRPr sz="2400" b="1" u="none">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258AD1A1-BBC9-464B-BB39-3B6FE061BF85}"/>
              </a:ext>
            </a:extLst>
          </p:cNvPr>
          <p:cNvSpPr>
            <a:spLocks noGrp="1"/>
          </p:cNvSpPr>
          <p:nvPr>
            <p:ph sz="half" idx="2"/>
          </p:nvPr>
        </p:nvSpPr>
        <p:spPr>
          <a:xfrm>
            <a:off x="839788" y="2141093"/>
            <a:ext cx="5157787" cy="3684588"/>
          </a:xfrm>
          <a:prstGeom prst="rect">
            <a:avLst/>
          </a:prstGeom>
        </p:spPr>
        <p:txBody>
          <a:bodyPr/>
          <a:lstStyle>
            <a:lvl1pPr>
              <a:buClr>
                <a:srgbClr val="99CA3C"/>
              </a:buClr>
              <a:defRPr/>
            </a:lvl1pPr>
            <a:lvl2pPr>
              <a:buClr>
                <a:srgbClr val="A49598"/>
              </a:buClr>
              <a:defRPr/>
            </a:lvl2pPr>
            <a:lvl3pPr>
              <a:buClr>
                <a:srgbClr val="A49598"/>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a:extLst>
              <a:ext uri="{FF2B5EF4-FFF2-40B4-BE49-F238E27FC236}">
                <a16:creationId xmlns:a16="http://schemas.microsoft.com/office/drawing/2014/main" id="{79CE4D98-8B8A-424A-99B3-5ECA87C72788}"/>
              </a:ext>
            </a:extLst>
          </p:cNvPr>
          <p:cNvSpPr>
            <a:spLocks noGrp="1"/>
          </p:cNvSpPr>
          <p:nvPr>
            <p:ph type="body" sz="quarter" idx="3"/>
          </p:nvPr>
        </p:nvSpPr>
        <p:spPr>
          <a:xfrm>
            <a:off x="6172200" y="1317181"/>
            <a:ext cx="5183188" cy="56488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78EB0691-78B8-4062-9AE2-B789B17F41E1}"/>
              </a:ext>
            </a:extLst>
          </p:cNvPr>
          <p:cNvSpPr>
            <a:spLocks noGrp="1"/>
          </p:cNvSpPr>
          <p:nvPr>
            <p:ph sz="half" idx="13"/>
          </p:nvPr>
        </p:nvSpPr>
        <p:spPr>
          <a:xfrm>
            <a:off x="6172200" y="2126983"/>
            <a:ext cx="5157787" cy="3684588"/>
          </a:xfrm>
          <a:prstGeom prst="rect">
            <a:avLst/>
          </a:prstGeom>
        </p:spPr>
        <p:txBody>
          <a:bodyPr/>
          <a:lstStyle>
            <a:lvl1pPr>
              <a:buClr>
                <a:srgbClr val="99CA3C"/>
              </a:buClr>
              <a:defRPr/>
            </a:lvl1pPr>
            <a:lvl2pPr>
              <a:buClr>
                <a:srgbClr val="A49598"/>
              </a:buClr>
              <a:defRPr/>
            </a:lvl2pPr>
            <a:lvl3pPr>
              <a:buClr>
                <a:srgbClr val="A49598"/>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1778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965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8135-06F4-4388-BF6C-C3DF9B9ED12A}"/>
              </a:ext>
            </a:extLst>
          </p:cNvPr>
          <p:cNvSpPr>
            <a:spLocks noGrp="1"/>
          </p:cNvSpPr>
          <p:nvPr>
            <p:ph type="title"/>
          </p:nvPr>
        </p:nvSpPr>
        <p:spPr>
          <a:xfrm>
            <a:off x="838200" y="365126"/>
            <a:ext cx="10515600" cy="850726"/>
          </a:xfrm>
          <a:prstGeom prst="rect">
            <a:avLst/>
          </a:prstGeom>
        </p:spPr>
        <p:txBody>
          <a:bodyPr/>
          <a:lstStyle>
            <a:lvl1pPr>
              <a:defRPr b="1">
                <a:solidFill>
                  <a:srgbClr val="005B8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D0A59E-40FF-45F5-B33F-7ADD32E660F6}"/>
              </a:ext>
            </a:extLst>
          </p:cNvPr>
          <p:cNvSpPr>
            <a:spLocks noGrp="1"/>
          </p:cNvSpPr>
          <p:nvPr>
            <p:ph sz="half" idx="1"/>
          </p:nvPr>
        </p:nvSpPr>
        <p:spPr>
          <a:xfrm>
            <a:off x="838200" y="1303112"/>
            <a:ext cx="5181600" cy="4695754"/>
          </a:xfrm>
          <a:prstGeom prst="rect">
            <a:avLst/>
          </a:prstGeom>
        </p:spPr>
        <p:txBody>
          <a:bodyPr/>
          <a:lstStyle>
            <a:lvl1pPr>
              <a:buClr>
                <a:srgbClr val="99CA3C"/>
              </a:buClr>
              <a:defRPr/>
            </a:lvl1pPr>
            <a:lvl2pPr marL="685800" indent="-228600">
              <a:buClr>
                <a:srgbClr val="A49598"/>
              </a:buClr>
              <a:buFont typeface="Courier New" panose="02070309020205020404" pitchFamily="49" charset="0"/>
              <a:buChar char="o"/>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09B9C9-FADA-456A-AA7E-D6ADD75C5E09}"/>
              </a:ext>
            </a:extLst>
          </p:cNvPr>
          <p:cNvSpPr>
            <a:spLocks noGrp="1"/>
          </p:cNvSpPr>
          <p:nvPr>
            <p:ph sz="half" idx="2"/>
          </p:nvPr>
        </p:nvSpPr>
        <p:spPr>
          <a:xfrm>
            <a:off x="6172200" y="1303111"/>
            <a:ext cx="5181600" cy="46957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4D4770-8897-4163-A5D4-CFF2C01BDE79}"/>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6" name="Footer Placeholder 5">
            <a:extLst>
              <a:ext uri="{FF2B5EF4-FFF2-40B4-BE49-F238E27FC236}">
                <a16:creationId xmlns:a16="http://schemas.microsoft.com/office/drawing/2014/main" id="{B6000DD7-FBC8-4D47-8C8F-C80399F990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D595AC6-C170-4469-8753-E0916E18C63D}"/>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84515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6563-B51D-498E-98AE-23B2D2ECFBB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0E50BE-15BD-401B-9FAC-606CF53C8A2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A9EEE-2180-45B0-97CD-F79215486E3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2B1044-D5AE-4972-B328-EE1B8B9A93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908C5-5501-4B01-B33D-C8E13503DC3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7B0CA1-0724-4849-B5A1-D8840DCB4B3A}"/>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8" name="Footer Placeholder 7">
            <a:extLst>
              <a:ext uri="{FF2B5EF4-FFF2-40B4-BE49-F238E27FC236}">
                <a16:creationId xmlns:a16="http://schemas.microsoft.com/office/drawing/2014/main" id="{E4E6260A-B6BB-45BB-B6B7-98B63845AF1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B94662AB-5E08-476D-B8FA-BE9118B0C9F8}"/>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204041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0BD6-7DC3-4E51-BAA8-95F7FA9870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A59D50-E5B6-4685-B1D1-4B1549AB5DA2}"/>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4" name="Footer Placeholder 3">
            <a:extLst>
              <a:ext uri="{FF2B5EF4-FFF2-40B4-BE49-F238E27FC236}">
                <a16:creationId xmlns:a16="http://schemas.microsoft.com/office/drawing/2014/main" id="{BDF5FDD2-F20A-4B50-838F-9565965D47B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C8AB168-6B00-46DC-BBCB-7FCC201DEB68}"/>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3301365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526C6-2CF6-4280-BFD5-091BB9E4CA6C}"/>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3" name="Footer Placeholder 2">
            <a:extLst>
              <a:ext uri="{FF2B5EF4-FFF2-40B4-BE49-F238E27FC236}">
                <a16:creationId xmlns:a16="http://schemas.microsoft.com/office/drawing/2014/main" id="{B5AB7E15-5601-4469-9633-973B9076A2E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C44F1E9-62EF-4A2C-841A-810489433392}"/>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3750028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38D2-FA6F-4A8F-BA2B-A9A3B1C8BD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DB3660-D64E-47D8-B7FF-CC64FFDE23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F551E7-EA2D-4F33-A604-2648741BCC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68625-6C56-4FB9-9CAF-44FFD36DA9D3}"/>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6" name="Footer Placeholder 5">
            <a:extLst>
              <a:ext uri="{FF2B5EF4-FFF2-40B4-BE49-F238E27FC236}">
                <a16:creationId xmlns:a16="http://schemas.microsoft.com/office/drawing/2014/main" id="{1BD4C6E6-A3D2-4B0D-BD09-AD5FB40CE0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101828-9B21-47F7-BEF4-F0CA64EAA28D}"/>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220215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43A8-B7A0-4B20-98F4-F774287BE1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D0CF1CB-5906-4D6B-85BB-47751EDCC42F}"/>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5" name="Footer Placeholder 4">
            <a:extLst>
              <a:ext uri="{FF2B5EF4-FFF2-40B4-BE49-F238E27FC236}">
                <a16:creationId xmlns:a16="http://schemas.microsoft.com/office/drawing/2014/main" id="{B3C7EF61-11EA-4F57-8F14-E1B99601C1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43C99CC-6CDC-4D8C-91AB-96475C8DA4DF}"/>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1073609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F153-A309-4157-B418-3145DA99EA4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3A0D3D-5B91-4E74-B13E-8B91B969B35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5E5E8A-6D25-4F1A-8C99-16EF534E8A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57D64-0831-4B34-981B-62BEC5ABBA9D}"/>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6" name="Footer Placeholder 5">
            <a:extLst>
              <a:ext uri="{FF2B5EF4-FFF2-40B4-BE49-F238E27FC236}">
                <a16:creationId xmlns:a16="http://schemas.microsoft.com/office/drawing/2014/main" id="{E324770F-D9F9-499C-B5BF-4BE071007B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497B20D-BFBC-44E3-8909-A3CED96A10EE}"/>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3554221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4249-EDC8-4D83-A26F-E625B2214A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E13590-C196-4C15-B323-425EAF8CA8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1A3BA8-1F56-421B-83E3-2380EEB4618D}"/>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5" name="Footer Placeholder 4">
            <a:extLst>
              <a:ext uri="{FF2B5EF4-FFF2-40B4-BE49-F238E27FC236}">
                <a16:creationId xmlns:a16="http://schemas.microsoft.com/office/drawing/2014/main" id="{4E3CC863-E755-452F-9E2E-5990958F2A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73A2DFD-4BFE-40DA-91D5-3324F5670EEF}"/>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700960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C6DC9-9D30-4BF7-8A3B-E31FB63B8C1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BA2487-06FE-4317-8F7F-56B7A42C3F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E2BD5F-8F61-4952-9716-A1F5A6AF12CF}"/>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5" name="Footer Placeholder 4">
            <a:extLst>
              <a:ext uri="{FF2B5EF4-FFF2-40B4-BE49-F238E27FC236}">
                <a16:creationId xmlns:a16="http://schemas.microsoft.com/office/drawing/2014/main" id="{A937AA97-98A5-4037-B0AF-84117BB78ED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C2C8233-E59F-4498-9B73-3B58AE57D634}"/>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1042456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128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43A8-B7A0-4B20-98F4-F774287BE1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D0CF1CB-5906-4D6B-85BB-47751EDCC42F}"/>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5" name="Footer Placeholder 4">
            <a:extLst>
              <a:ext uri="{FF2B5EF4-FFF2-40B4-BE49-F238E27FC236}">
                <a16:creationId xmlns:a16="http://schemas.microsoft.com/office/drawing/2014/main" id="{B3C7EF61-11EA-4F57-8F14-E1B99601C1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43C99CC-6CDC-4D8C-91AB-96475C8DA4DF}"/>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4160881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06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8135-06F4-4388-BF6C-C3DF9B9ED1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D0A59E-40FF-45F5-B33F-7ADD32E660F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09B9C9-FADA-456A-AA7E-D6ADD75C5E0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4D4770-8897-4163-A5D4-CFF2C01BDE79}"/>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6" name="Footer Placeholder 5">
            <a:extLst>
              <a:ext uri="{FF2B5EF4-FFF2-40B4-BE49-F238E27FC236}">
                <a16:creationId xmlns:a16="http://schemas.microsoft.com/office/drawing/2014/main" id="{B6000DD7-FBC8-4D47-8C8F-C80399F990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D595AC6-C170-4469-8753-E0916E18C63D}"/>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4171755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6563-B51D-498E-98AE-23B2D2ECFBB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0E50BE-15BD-401B-9FAC-606CF53C8A2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A9EEE-2180-45B0-97CD-F79215486E3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2B1044-D5AE-4972-B328-EE1B8B9A93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908C5-5501-4B01-B33D-C8E13503DC3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7B0CA1-0724-4849-B5A1-D8840DCB4B3A}"/>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8" name="Footer Placeholder 7">
            <a:extLst>
              <a:ext uri="{FF2B5EF4-FFF2-40B4-BE49-F238E27FC236}">
                <a16:creationId xmlns:a16="http://schemas.microsoft.com/office/drawing/2014/main" id="{E4E6260A-B6BB-45BB-B6B7-98B63845AF1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B94662AB-5E08-476D-B8FA-BE9118B0C9F8}"/>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2676203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0BD6-7DC3-4E51-BAA8-95F7FA9870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A59D50-E5B6-4685-B1D1-4B1549AB5DA2}"/>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4" name="Footer Placeholder 3">
            <a:extLst>
              <a:ext uri="{FF2B5EF4-FFF2-40B4-BE49-F238E27FC236}">
                <a16:creationId xmlns:a16="http://schemas.microsoft.com/office/drawing/2014/main" id="{BDF5FDD2-F20A-4B50-838F-9565965D47B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C8AB168-6B00-46DC-BBCB-7FCC201DEB68}"/>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162497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526C6-2CF6-4280-BFD5-091BB9E4CA6C}"/>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3" name="Footer Placeholder 2">
            <a:extLst>
              <a:ext uri="{FF2B5EF4-FFF2-40B4-BE49-F238E27FC236}">
                <a16:creationId xmlns:a16="http://schemas.microsoft.com/office/drawing/2014/main" id="{B5AB7E15-5601-4469-9633-973B9076A2E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C44F1E9-62EF-4A2C-841A-810489433392}"/>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226824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519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38D2-FA6F-4A8F-BA2B-A9A3B1C8BD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DB3660-D64E-47D8-B7FF-CC64FFDE23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F551E7-EA2D-4F33-A604-2648741BCC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68625-6C56-4FB9-9CAF-44FFD36DA9D3}"/>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6" name="Footer Placeholder 5">
            <a:extLst>
              <a:ext uri="{FF2B5EF4-FFF2-40B4-BE49-F238E27FC236}">
                <a16:creationId xmlns:a16="http://schemas.microsoft.com/office/drawing/2014/main" id="{1BD4C6E6-A3D2-4B0D-BD09-AD5FB40CE0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101828-9B21-47F7-BEF4-F0CA64EAA28D}"/>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1612245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F153-A309-4157-B418-3145DA99EA4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3A0D3D-5B91-4E74-B13E-8B91B969B35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5E5E8A-6D25-4F1A-8C99-16EF534E8A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57D64-0831-4B34-981B-62BEC5ABBA9D}"/>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6" name="Footer Placeholder 5">
            <a:extLst>
              <a:ext uri="{FF2B5EF4-FFF2-40B4-BE49-F238E27FC236}">
                <a16:creationId xmlns:a16="http://schemas.microsoft.com/office/drawing/2014/main" id="{E324770F-D9F9-499C-B5BF-4BE071007B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497B20D-BFBC-44E3-8909-A3CED96A10EE}"/>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3627708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4249-EDC8-4D83-A26F-E625B2214A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E13590-C196-4C15-B323-425EAF8CA8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1A3BA8-1F56-421B-83E3-2380EEB4618D}"/>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5" name="Footer Placeholder 4">
            <a:extLst>
              <a:ext uri="{FF2B5EF4-FFF2-40B4-BE49-F238E27FC236}">
                <a16:creationId xmlns:a16="http://schemas.microsoft.com/office/drawing/2014/main" id="{4E3CC863-E755-452F-9E2E-5990958F2A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73A2DFD-4BFE-40DA-91D5-3324F5670EEF}"/>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4069615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C6DC9-9D30-4BF7-8A3B-E31FB63B8C1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BA2487-06FE-4317-8F7F-56B7A42C3F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E2BD5F-8F61-4952-9716-A1F5A6AF12CF}"/>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5" name="Footer Placeholder 4">
            <a:extLst>
              <a:ext uri="{FF2B5EF4-FFF2-40B4-BE49-F238E27FC236}">
                <a16:creationId xmlns:a16="http://schemas.microsoft.com/office/drawing/2014/main" id="{A937AA97-98A5-4037-B0AF-84117BB78ED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C2C8233-E59F-4498-9B73-3B58AE57D634}"/>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372725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8135-06F4-4388-BF6C-C3DF9B9ED1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D0A59E-40FF-45F5-B33F-7ADD32E660F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09B9C9-FADA-456A-AA7E-D6ADD75C5E0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4D4770-8897-4163-A5D4-CFF2C01BDE79}"/>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6" name="Footer Placeholder 5">
            <a:extLst>
              <a:ext uri="{FF2B5EF4-FFF2-40B4-BE49-F238E27FC236}">
                <a16:creationId xmlns:a16="http://schemas.microsoft.com/office/drawing/2014/main" id="{B6000DD7-FBC8-4D47-8C8F-C80399F990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D595AC6-C170-4469-8753-E0916E18C63D}"/>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171029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6563-B51D-498E-98AE-23B2D2ECFBB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0E50BE-15BD-401B-9FAC-606CF53C8A2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A9EEE-2180-45B0-97CD-F79215486E3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2B1044-D5AE-4972-B328-EE1B8B9A93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908C5-5501-4B01-B33D-C8E13503DC3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7B0CA1-0724-4849-B5A1-D8840DCB4B3A}"/>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8" name="Footer Placeholder 7">
            <a:extLst>
              <a:ext uri="{FF2B5EF4-FFF2-40B4-BE49-F238E27FC236}">
                <a16:creationId xmlns:a16="http://schemas.microsoft.com/office/drawing/2014/main" id="{E4E6260A-B6BB-45BB-B6B7-98B63845AF1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B94662AB-5E08-476D-B8FA-BE9118B0C9F8}"/>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81407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0BD6-7DC3-4E51-BAA8-95F7FA9870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A59D50-E5B6-4685-B1D1-4B1549AB5DA2}"/>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4" name="Footer Placeholder 3">
            <a:extLst>
              <a:ext uri="{FF2B5EF4-FFF2-40B4-BE49-F238E27FC236}">
                <a16:creationId xmlns:a16="http://schemas.microsoft.com/office/drawing/2014/main" id="{BDF5FDD2-F20A-4B50-838F-9565965D47B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C8AB168-6B00-46DC-BBCB-7FCC201DEB68}"/>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30105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526C6-2CF6-4280-BFD5-091BB9E4CA6C}"/>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3" name="Footer Placeholder 2">
            <a:extLst>
              <a:ext uri="{FF2B5EF4-FFF2-40B4-BE49-F238E27FC236}">
                <a16:creationId xmlns:a16="http://schemas.microsoft.com/office/drawing/2014/main" id="{B5AB7E15-5601-4469-9633-973B9076A2E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C44F1E9-62EF-4A2C-841A-810489433392}"/>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16915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38D2-FA6F-4A8F-BA2B-A9A3B1C8BD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DB3660-D64E-47D8-B7FF-CC64FFDE23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F551E7-EA2D-4F33-A604-2648741BCC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68625-6C56-4FB9-9CAF-44FFD36DA9D3}"/>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6" name="Footer Placeholder 5">
            <a:extLst>
              <a:ext uri="{FF2B5EF4-FFF2-40B4-BE49-F238E27FC236}">
                <a16:creationId xmlns:a16="http://schemas.microsoft.com/office/drawing/2014/main" id="{1BD4C6E6-A3D2-4B0D-BD09-AD5FB40CE0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101828-9B21-47F7-BEF4-F0CA64EAA28D}"/>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159460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F153-A309-4157-B418-3145DA99EA4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3A0D3D-5B91-4E74-B13E-8B91B969B35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5E5E8A-6D25-4F1A-8C99-16EF534E8A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57D64-0831-4B34-981B-62BEC5ABBA9D}"/>
              </a:ext>
            </a:extLst>
          </p:cNvPr>
          <p:cNvSpPr>
            <a:spLocks noGrp="1"/>
          </p:cNvSpPr>
          <p:nvPr>
            <p:ph type="dt" sz="half" idx="10"/>
          </p:nvPr>
        </p:nvSpPr>
        <p:spPr>
          <a:xfrm>
            <a:off x="838200" y="6356350"/>
            <a:ext cx="2743200" cy="365125"/>
          </a:xfrm>
          <a:prstGeom prst="rect">
            <a:avLst/>
          </a:prstGeom>
        </p:spPr>
        <p:txBody>
          <a:bodyPr/>
          <a:lstStyle/>
          <a:p>
            <a:fld id="{30F85AC0-19D8-4F96-B34C-CC4514FC12F0}" type="datetimeFigureOut">
              <a:rPr lang="en-GB" smtClean="0"/>
              <a:t>15/04/2026</a:t>
            </a:fld>
            <a:endParaRPr lang="en-GB"/>
          </a:p>
        </p:txBody>
      </p:sp>
      <p:sp>
        <p:nvSpPr>
          <p:cNvPr id="6" name="Footer Placeholder 5">
            <a:extLst>
              <a:ext uri="{FF2B5EF4-FFF2-40B4-BE49-F238E27FC236}">
                <a16:creationId xmlns:a16="http://schemas.microsoft.com/office/drawing/2014/main" id="{E324770F-D9F9-499C-B5BF-4BE071007B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497B20D-BFBC-44E3-8909-A3CED96A10EE}"/>
              </a:ext>
            </a:extLst>
          </p:cNvPr>
          <p:cNvSpPr>
            <a:spLocks noGrp="1"/>
          </p:cNvSpPr>
          <p:nvPr>
            <p:ph type="sldNum" sz="quarter" idx="12"/>
          </p:nvPr>
        </p:nvSpPr>
        <p:spPr>
          <a:xfrm>
            <a:off x="8610600" y="6356350"/>
            <a:ext cx="2743200" cy="365125"/>
          </a:xfrm>
          <a:prstGeom prst="rect">
            <a:avLst/>
          </a:prstGeom>
        </p:spPr>
        <p:txBody>
          <a:bodyPr/>
          <a:lstStyle/>
          <a:p>
            <a:fld id="{25862698-A834-4F36-B986-9446CB6A5F13}" type="slidenum">
              <a:rPr lang="en-GB" smtClean="0"/>
              <a:t>‹#›</a:t>
            </a:fld>
            <a:endParaRPr lang="en-GB"/>
          </a:p>
        </p:txBody>
      </p:sp>
    </p:spTree>
    <p:extLst>
      <p:ext uri="{BB962C8B-B14F-4D97-AF65-F5344CB8AC3E}">
        <p14:creationId xmlns:p14="http://schemas.microsoft.com/office/powerpoint/2010/main" val="385592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D4CE1B86-CC86-49D3-9BB3-EABEC61103F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8876"/>
            <a:ext cx="12192000" cy="6915752"/>
          </a:xfrm>
          <a:prstGeom prst="rect">
            <a:avLst/>
          </a:prstGeom>
        </p:spPr>
      </p:pic>
    </p:spTree>
    <p:extLst>
      <p:ext uri="{BB962C8B-B14F-4D97-AF65-F5344CB8AC3E}">
        <p14:creationId xmlns:p14="http://schemas.microsoft.com/office/powerpoint/2010/main" val="65477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006A6C-C9AC-4993-B90E-203D13B856E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421085"/>
            <a:ext cx="12108486" cy="1242604"/>
          </a:xfrm>
          <a:prstGeom prst="rect">
            <a:avLst/>
          </a:prstGeom>
        </p:spPr>
      </p:pic>
    </p:spTree>
    <p:extLst>
      <p:ext uri="{BB962C8B-B14F-4D97-AF65-F5344CB8AC3E}">
        <p14:creationId xmlns:p14="http://schemas.microsoft.com/office/powerpoint/2010/main" val="1198217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3322C79F-DAF1-481A-BF8F-639D37F3D7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12192000" cy="7183827"/>
          </a:xfrm>
          <a:prstGeom prst="rect">
            <a:avLst/>
          </a:prstGeom>
        </p:spPr>
      </p:pic>
    </p:spTree>
    <p:extLst>
      <p:ext uri="{BB962C8B-B14F-4D97-AF65-F5344CB8AC3E}">
        <p14:creationId xmlns:p14="http://schemas.microsoft.com/office/powerpoint/2010/main" val="3647698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39essex.com/sites/default/files/2024-06/Mental%20Capacity%20Guidance%20Note%20-%20Relevant%20Information%20for%20Different%20Categories%20of%20Decision%20May%202024.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ntalcapacitylawandpolicy.org.uk/fluctuating-capacity-another-judicial-take/"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office.com/Pages/ResponsePage.aspx?id=fgdLrFinxUuUZTXBkgB3BGdWcS1ywZ9Ai8ZdKueM9gNUNkNMUTdQSDNNM1VSSDRTWjRFOFJUOUwxUy4u"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indepth.nice.org.uk/decision-making-resource/index.html" TargetMode="External"/><Relationship Id="rId3" Type="http://schemas.openxmlformats.org/officeDocument/2006/relationships/hyperlink" Target="https://www.39essex.com/information-hub/insight/mental-capacity-guidance-note-assessment-and-recording-capacity" TargetMode="External"/><Relationship Id="rId7" Type="http://schemas.openxmlformats.org/officeDocument/2006/relationships/hyperlink" Target="https://www.mentalcapacitylawandpolicy.org.uk/shedinar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capacityguide.org.uk/" TargetMode="External"/><Relationship Id="rId5" Type="http://schemas.openxmlformats.org/officeDocument/2006/relationships/hyperlink" Target="https://www.scie.org.uk/mca/practice" TargetMode="External"/><Relationship Id="rId4" Type="http://schemas.openxmlformats.org/officeDocument/2006/relationships/hyperlink" Target="https://www.39essex.com/information-hub/insight/mental-capacity-guidance-note-relevant-information-different-categorie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cumbriasab.org.uk/professional/mental-capacity-act-2005-resources" TargetMode="External"/><Relationship Id="rId3" Type="http://schemas.openxmlformats.org/officeDocument/2006/relationships/hyperlink" Target="https://www.mentalcapacitylawandpolicy.org.uk/executive-dysfunction-under-the-judicial-spotlight/" TargetMode="External"/><Relationship Id="rId7" Type="http://schemas.openxmlformats.org/officeDocument/2006/relationships/hyperlink" Target="https://www.researchinpractice.org.uk/all/case-law-and-legal-summaries/"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www.researchinpractice.org.uk/adults/publications/2021/april/decision-making-under-the-mental-capacity-act-2005-practice-tool-2021/" TargetMode="External"/><Relationship Id="rId5" Type="http://schemas.openxmlformats.org/officeDocument/2006/relationships/hyperlink" Target="https://www.mentalcapacitylawandpolicy.org.uk/fluctuating-capacity-another-judicial-take/" TargetMode="External"/><Relationship Id="rId4" Type="http://schemas.openxmlformats.org/officeDocument/2006/relationships/hyperlink" Target="https://www.mentalcapacitylawandpolicy.org.uk/short-note-communicating-the-communication-limb-of-the-capacity-test/" TargetMode="External"/><Relationship Id="rId9" Type="http://schemas.openxmlformats.org/officeDocument/2006/relationships/hyperlink" Target="https://cumbria.sharepoint.com/sites/CumberlandASCHousingHub/SitePages/Legislation.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L-sjT3k9bas?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15.svg"/><Relationship Id="rId3" Type="http://schemas.openxmlformats.org/officeDocument/2006/relationships/tags" Target="../tags/tag4.xml"/><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5.xml"/><Relationship Id="rId10" Type="http://schemas.openxmlformats.org/officeDocument/2006/relationships/image" Target="../media/image13.svg"/><Relationship Id="rId4" Type="http://schemas.openxmlformats.org/officeDocument/2006/relationships/slideLayout" Target="../slideLayouts/slideLayout18.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77289FD3-5902-4198-9C2B-6C6DA7FB9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76"/>
            <a:ext cx="12192000" cy="6915752"/>
          </a:xfrm>
          <a:prstGeom prst="rect">
            <a:avLst/>
          </a:prstGeom>
        </p:spPr>
      </p:pic>
    </p:spTree>
    <p:extLst>
      <p:ext uri="{BB962C8B-B14F-4D97-AF65-F5344CB8AC3E}">
        <p14:creationId xmlns:p14="http://schemas.microsoft.com/office/powerpoint/2010/main" val="86962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02E21-2464-D353-1C3B-50EA1E84A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9B48E-8499-1EF1-83E9-13724192C580}"/>
              </a:ext>
            </a:extLst>
          </p:cNvPr>
          <p:cNvSpPr>
            <a:spLocks noGrp="1"/>
          </p:cNvSpPr>
          <p:nvPr>
            <p:ph type="title"/>
          </p:nvPr>
        </p:nvSpPr>
        <p:spPr/>
        <p:txBody>
          <a:bodyPr/>
          <a:lstStyle/>
          <a:p>
            <a:r>
              <a:rPr lang="en-GB"/>
              <a:t>Identify the Specific Decision and the Relevant Information</a:t>
            </a:r>
          </a:p>
        </p:txBody>
      </p:sp>
      <p:sp>
        <p:nvSpPr>
          <p:cNvPr id="3" name="Text Placeholder 2">
            <a:extLst>
              <a:ext uri="{FF2B5EF4-FFF2-40B4-BE49-F238E27FC236}">
                <a16:creationId xmlns:a16="http://schemas.microsoft.com/office/drawing/2014/main" id="{34D690AE-D023-02E5-B5CF-E70800DAF719}"/>
              </a:ext>
            </a:extLst>
          </p:cNvPr>
          <p:cNvSpPr>
            <a:spLocks noGrp="1"/>
          </p:cNvSpPr>
          <p:nvPr>
            <p:ph type="body" idx="1"/>
          </p:nvPr>
        </p:nvSpPr>
        <p:spPr>
          <a:xfrm>
            <a:off x="838200" y="1686560"/>
            <a:ext cx="10512424" cy="1122757"/>
          </a:xfrm>
        </p:spPr>
        <p:txBody>
          <a:bodyPr/>
          <a:lstStyle/>
          <a:p>
            <a:r>
              <a:rPr lang="en-US" sz="2000" i="1">
                <a:solidFill>
                  <a:prstClr val="black"/>
                </a:solidFill>
              </a:rPr>
              <a:t>‘</a:t>
            </a:r>
            <a:r>
              <a:rPr lang="en-US" sz="2000" i="1">
                <a:solidFill>
                  <a:prstClr val="black"/>
                </a:solidFill>
                <a:cs typeface="Arial" panose="020B0604020202020204" pitchFamily="34" charset="0"/>
              </a:rPr>
              <a:t>The statement ‘P lacks capacity’ is, in law, meaningless. You must ask yourself “what is the actual decision in hand”? If you do not define this decision with specific precision before you start undertaking the assessment, the exercise will be pointless”.</a:t>
            </a:r>
            <a:endParaRPr lang="en-GB" sz="2000">
              <a:solidFill>
                <a:prstClr val="black"/>
              </a:solidFill>
              <a:cs typeface="Arial" panose="020B0604020202020204" pitchFamily="34" charset="0"/>
            </a:endParaRPr>
          </a:p>
        </p:txBody>
      </p:sp>
      <p:sp>
        <p:nvSpPr>
          <p:cNvPr id="4" name="Content Placeholder 3">
            <a:extLst>
              <a:ext uri="{FF2B5EF4-FFF2-40B4-BE49-F238E27FC236}">
                <a16:creationId xmlns:a16="http://schemas.microsoft.com/office/drawing/2014/main" id="{4F132267-2580-419F-D9DF-8067A516685F}"/>
              </a:ext>
            </a:extLst>
          </p:cNvPr>
          <p:cNvSpPr>
            <a:spLocks noGrp="1"/>
          </p:cNvSpPr>
          <p:nvPr>
            <p:ph sz="half" idx="2"/>
          </p:nvPr>
        </p:nvSpPr>
        <p:spPr>
          <a:xfrm>
            <a:off x="838200" y="2881880"/>
            <a:ext cx="11123612" cy="1219199"/>
          </a:xfrm>
        </p:spPr>
        <p:txBody>
          <a:bodyPr/>
          <a:lstStyle/>
          <a:p>
            <a:pPr marL="0" lvl="0" indent="0" fontAlgn="base">
              <a:lnSpc>
                <a:spcPct val="100000"/>
              </a:lnSpc>
              <a:spcBef>
                <a:spcPts val="0"/>
              </a:spcBef>
              <a:buClrTx/>
              <a:buNone/>
              <a:defRPr/>
            </a:pPr>
            <a:r>
              <a:rPr lang="en-US" sz="1800">
                <a:solidFill>
                  <a:prstClr val="black"/>
                </a:solidFill>
                <a:cs typeface="Arial" panose="020B0604020202020204" pitchFamily="34" charset="0"/>
              </a:rPr>
              <a:t>P needs to decide between continuing her current tenancy at …................ or  ending the tenancy and moving in with her sister. ​</a:t>
            </a:r>
          </a:p>
          <a:p>
            <a:pPr marL="0" lvl="0" indent="0" fontAlgn="base">
              <a:lnSpc>
                <a:spcPct val="100000"/>
              </a:lnSpc>
              <a:spcBef>
                <a:spcPts val="0"/>
              </a:spcBef>
              <a:buClrTx/>
              <a:buNone/>
              <a:defRPr/>
            </a:pPr>
            <a:endParaRPr lang="en-US" sz="1800">
              <a:solidFill>
                <a:prstClr val="black"/>
              </a:solidFill>
              <a:cs typeface="Arial" panose="020B0604020202020204" pitchFamily="34" charset="0"/>
            </a:endParaRPr>
          </a:p>
          <a:p>
            <a:pPr marL="0" lvl="0" indent="0" fontAlgn="base">
              <a:lnSpc>
                <a:spcPct val="100000"/>
              </a:lnSpc>
              <a:spcBef>
                <a:spcPts val="0"/>
              </a:spcBef>
              <a:buClrTx/>
              <a:buNone/>
              <a:defRPr/>
            </a:pPr>
            <a:r>
              <a:rPr lang="en-US" sz="1800">
                <a:solidFill>
                  <a:prstClr val="black"/>
                </a:solidFill>
                <a:cs typeface="Arial" panose="020B0604020202020204" pitchFamily="34" charset="0"/>
              </a:rPr>
              <a:t>P needs to decide whether to have support from carers with taking her prescribed medication, or not.</a:t>
            </a:r>
          </a:p>
          <a:p>
            <a:pPr marL="0" lvl="0" indent="0" fontAlgn="base">
              <a:lnSpc>
                <a:spcPct val="100000"/>
              </a:lnSpc>
              <a:spcBef>
                <a:spcPts val="0"/>
              </a:spcBef>
              <a:buClrTx/>
              <a:buNone/>
              <a:defRPr/>
            </a:pPr>
            <a:endParaRPr lang="en-US" sz="2000">
              <a:solidFill>
                <a:prstClr val="black"/>
              </a:solidFill>
              <a:latin typeface="Arial" panose="020B0604020202020204" pitchFamily="34" charset="0"/>
              <a:cs typeface="Arial" panose="020B0604020202020204" pitchFamily="34" charset="0"/>
            </a:endParaRPr>
          </a:p>
          <a:p>
            <a:pPr marL="0" lvl="0" indent="0" fontAlgn="base">
              <a:lnSpc>
                <a:spcPct val="100000"/>
              </a:lnSpc>
              <a:spcBef>
                <a:spcPts val="0"/>
              </a:spcBef>
              <a:buClrTx/>
              <a:buNone/>
              <a:defRPr/>
            </a:pPr>
            <a:endParaRPr lang="en-US" sz="2000">
              <a:solidFill>
                <a:prstClr val="black"/>
              </a:solidFill>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F709B725-00EC-9EED-C10A-073B822F5A67}"/>
              </a:ext>
            </a:extLst>
          </p:cNvPr>
          <p:cNvSpPr txBox="1">
            <a:spLocks/>
          </p:cNvSpPr>
          <p:nvPr/>
        </p:nvSpPr>
        <p:spPr>
          <a:xfrm>
            <a:off x="647700" y="4653776"/>
            <a:ext cx="11123612" cy="1708924"/>
          </a:xfrm>
          <a:prstGeom prst="rect">
            <a:avLst/>
          </a:prstGeom>
        </p:spPr>
        <p:txBody>
          <a:bodyPr/>
          <a:lstStyle>
            <a:lvl1pPr marL="228600" indent="-228600" algn="l" defTabSz="914400" rtl="0" eaLnBrk="1" latinLnBrk="0" hangingPunct="1">
              <a:lnSpc>
                <a:spcPct val="90000"/>
              </a:lnSpc>
              <a:spcBef>
                <a:spcPts val="1000"/>
              </a:spcBef>
              <a:buClr>
                <a:srgbClr val="99CA3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49598"/>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49598"/>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ClrTx/>
              <a:buFont typeface="Arial" panose="020B0604020202020204" pitchFamily="34" charset="0"/>
              <a:buNone/>
              <a:defRPr/>
            </a:pPr>
            <a:endParaRPr lang="en-US" sz="200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C20143-7992-D433-37BD-824DC12B1B9B}"/>
              </a:ext>
            </a:extLst>
          </p:cNvPr>
          <p:cNvSpPr txBox="1"/>
          <p:nvPr/>
        </p:nvSpPr>
        <p:spPr>
          <a:xfrm>
            <a:off x="838200" y="4413709"/>
            <a:ext cx="10933112" cy="1754326"/>
          </a:xfrm>
          <a:prstGeom prst="rect">
            <a:avLst/>
          </a:prstGeom>
          <a:noFill/>
        </p:spPr>
        <p:txBody>
          <a:bodyPr wrap="square">
            <a:spAutoFit/>
          </a:bodyPr>
          <a:lstStyle/>
          <a:p>
            <a:pPr marL="0" lvl="0" indent="0">
              <a:lnSpc>
                <a:spcPct val="100000"/>
              </a:lnSpc>
              <a:spcBef>
                <a:spcPts val="0"/>
              </a:spcBef>
              <a:buClrTx/>
              <a:buNone/>
              <a:defRPr/>
            </a:pPr>
            <a:r>
              <a:rPr lang="en-GB" sz="1800" b="1" u="sng">
                <a:solidFill>
                  <a:prstClr val="black"/>
                </a:solidFill>
                <a:cs typeface="Arial" panose="020B0604020202020204" pitchFamily="34" charset="0"/>
              </a:rPr>
              <a:t>The relevant information: </a:t>
            </a:r>
            <a:r>
              <a:rPr lang="en-GB" sz="1800">
                <a:solidFill>
                  <a:prstClr val="black"/>
                </a:solidFill>
                <a:cs typeface="Arial" panose="020B0604020202020204" pitchFamily="34" charset="0"/>
              </a:rPr>
              <a:t>The information the person must be able to understand, retain, use and weigh to make the decision. </a:t>
            </a:r>
            <a:r>
              <a:rPr lang="en-GB" sz="1800" b="1">
                <a:solidFill>
                  <a:prstClr val="black"/>
                </a:solidFill>
                <a:cs typeface="Arial" panose="020B0604020202020204" pitchFamily="34" charset="0"/>
              </a:rPr>
              <a:t>‘</a:t>
            </a:r>
            <a:r>
              <a:rPr lang="en-GB" sz="1800" b="1" i="1">
                <a:solidFill>
                  <a:prstClr val="black"/>
                </a:solidFill>
                <a:cs typeface="Arial" panose="020B0604020202020204" pitchFamily="34" charset="0"/>
              </a:rPr>
              <a:t>Not being clear about this is one of the single greatest causes of unnecessary  complexity, difficulty and challenge’. </a:t>
            </a:r>
            <a:r>
              <a:rPr lang="en-GB" sz="1800" i="1">
                <a:solidFill>
                  <a:prstClr val="black"/>
                </a:solidFill>
                <a:cs typeface="Arial" panose="020B0604020202020204" pitchFamily="34" charset="0"/>
              </a:rPr>
              <a:t>(39 Essex Chambers) </a:t>
            </a:r>
          </a:p>
          <a:p>
            <a:pPr marL="0" lvl="0" indent="0">
              <a:lnSpc>
                <a:spcPct val="100000"/>
              </a:lnSpc>
              <a:spcBef>
                <a:spcPts val="0"/>
              </a:spcBef>
              <a:buClrTx/>
              <a:buNone/>
              <a:defRPr/>
            </a:pPr>
            <a:endParaRPr lang="en-GB" sz="1800">
              <a:solidFill>
                <a:prstClr val="black"/>
              </a:solidFill>
              <a:cs typeface="Arial" panose="020B0604020202020204" pitchFamily="34" charset="0"/>
            </a:endParaRPr>
          </a:p>
          <a:p>
            <a:pPr lvl="0">
              <a:defRPr/>
            </a:pPr>
            <a:r>
              <a:rPr lang="en-GB" sz="1800">
                <a:hlinkClick r:id="rId3"/>
              </a:rPr>
              <a:t>Mental Capacity Guidance Note - Relevant Information for Different </a:t>
            </a:r>
          </a:p>
          <a:p>
            <a:pPr lvl="0">
              <a:defRPr/>
            </a:pPr>
            <a:r>
              <a:rPr lang="en-GB" sz="1800">
                <a:hlinkClick r:id="rId3"/>
              </a:rPr>
              <a:t>Categories of Decision May 2024.pdf</a:t>
            </a:r>
            <a:endParaRPr lang="en-GB" sz="1800">
              <a:solidFill>
                <a:prstClr val="black"/>
              </a:solidFill>
              <a:cs typeface="Arial" panose="020B0604020202020204" pitchFamily="34" charset="0"/>
            </a:endParaRPr>
          </a:p>
        </p:txBody>
      </p:sp>
    </p:spTree>
    <p:extLst>
      <p:ext uri="{BB962C8B-B14F-4D97-AF65-F5344CB8AC3E}">
        <p14:creationId xmlns:p14="http://schemas.microsoft.com/office/powerpoint/2010/main" val="67580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B5ADD-E04B-D92F-0168-7D23041B4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EB02F-11A5-4D92-BC70-400D7858840E}"/>
              </a:ext>
            </a:extLst>
          </p:cNvPr>
          <p:cNvSpPr>
            <a:spLocks noGrp="1"/>
          </p:cNvSpPr>
          <p:nvPr>
            <p:ph type="title"/>
          </p:nvPr>
        </p:nvSpPr>
        <p:spPr/>
        <p:txBody>
          <a:bodyPr/>
          <a:lstStyle/>
          <a:p>
            <a:r>
              <a:rPr lang="en-GB"/>
              <a:t>The Functional Test for Assessing Mental Capacity</a:t>
            </a:r>
          </a:p>
        </p:txBody>
      </p:sp>
      <p:pic>
        <p:nvPicPr>
          <p:cNvPr id="8" name="Content Placeholder 5">
            <a:extLst>
              <a:ext uri="{FF2B5EF4-FFF2-40B4-BE49-F238E27FC236}">
                <a16:creationId xmlns:a16="http://schemas.microsoft.com/office/drawing/2014/main" id="{6E0EAEF5-C1FD-837D-6219-CE6B0300FD70}"/>
              </a:ext>
            </a:extLst>
          </p:cNvPr>
          <p:cNvPicPr>
            <a:picLocks noChangeAspect="1"/>
          </p:cNvPicPr>
          <p:nvPr/>
        </p:nvPicPr>
        <p:blipFill>
          <a:blip r:embed="rId3"/>
          <a:stretch>
            <a:fillRect/>
          </a:stretch>
        </p:blipFill>
        <p:spPr>
          <a:xfrm>
            <a:off x="1112733" y="1810584"/>
            <a:ext cx="9966533" cy="3952448"/>
          </a:xfrm>
          <a:prstGeom prst="rect">
            <a:avLst/>
          </a:prstGeom>
        </p:spPr>
      </p:pic>
    </p:spTree>
    <p:extLst>
      <p:ext uri="{BB962C8B-B14F-4D97-AF65-F5344CB8AC3E}">
        <p14:creationId xmlns:p14="http://schemas.microsoft.com/office/powerpoint/2010/main" val="235991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47D32-DD65-E469-BE1E-0D023004D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7EF85-FBE9-2EDC-9316-2A09B3031A6C}"/>
              </a:ext>
            </a:extLst>
          </p:cNvPr>
          <p:cNvSpPr>
            <a:spLocks noGrp="1"/>
          </p:cNvSpPr>
          <p:nvPr>
            <p:ph type="title"/>
          </p:nvPr>
        </p:nvSpPr>
        <p:spPr/>
        <p:txBody>
          <a:bodyPr/>
          <a:lstStyle/>
          <a:p>
            <a:r>
              <a:rPr lang="en-GB"/>
              <a:t>The Causative Nexus</a:t>
            </a:r>
          </a:p>
        </p:txBody>
      </p:sp>
      <p:pic>
        <p:nvPicPr>
          <p:cNvPr id="6" name="Picture 5" descr="Bridge at sunrise">
            <a:extLst>
              <a:ext uri="{FF2B5EF4-FFF2-40B4-BE49-F238E27FC236}">
                <a16:creationId xmlns:a16="http://schemas.microsoft.com/office/drawing/2014/main" id="{44E9FEBC-DEEE-4C95-5FC1-AE071CDB9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1" y="2181930"/>
            <a:ext cx="3850365" cy="2494140"/>
          </a:xfrm>
          <a:prstGeom prst="rect">
            <a:avLst/>
          </a:prstGeom>
        </p:spPr>
      </p:pic>
      <p:pic>
        <p:nvPicPr>
          <p:cNvPr id="8" name="Picture 7" descr="A diagram of a diagram&#10;&#10;AI-generated content may be incorrect.">
            <a:extLst>
              <a:ext uri="{FF2B5EF4-FFF2-40B4-BE49-F238E27FC236}">
                <a16:creationId xmlns:a16="http://schemas.microsoft.com/office/drawing/2014/main" id="{838FA585-B855-7A1F-B4B3-6E1E0FA8DB3F}"/>
              </a:ext>
            </a:extLst>
          </p:cNvPr>
          <p:cNvPicPr>
            <a:picLocks noChangeAspect="1"/>
          </p:cNvPicPr>
          <p:nvPr/>
        </p:nvPicPr>
        <p:blipFill>
          <a:blip r:embed="rId4"/>
          <a:stretch>
            <a:fillRect/>
          </a:stretch>
        </p:blipFill>
        <p:spPr>
          <a:xfrm>
            <a:off x="616864" y="1349498"/>
            <a:ext cx="6718213" cy="4352271"/>
          </a:xfrm>
          <a:prstGeom prst="rect">
            <a:avLst/>
          </a:prstGeom>
        </p:spPr>
      </p:pic>
    </p:spTree>
    <p:extLst>
      <p:ext uri="{BB962C8B-B14F-4D97-AF65-F5344CB8AC3E}">
        <p14:creationId xmlns:p14="http://schemas.microsoft.com/office/powerpoint/2010/main" val="208529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A49B6-441B-1CB2-78C9-B745C15A7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698F4-53C8-55B9-FB4F-4EC17DF6ACC2}"/>
              </a:ext>
            </a:extLst>
          </p:cNvPr>
          <p:cNvSpPr>
            <a:spLocks noGrp="1"/>
          </p:cNvSpPr>
          <p:nvPr>
            <p:ph type="title"/>
          </p:nvPr>
        </p:nvSpPr>
        <p:spPr/>
        <p:txBody>
          <a:bodyPr/>
          <a:lstStyle/>
          <a:p>
            <a:r>
              <a:rPr lang="en-GB"/>
              <a:t>Recording</a:t>
            </a:r>
          </a:p>
        </p:txBody>
      </p:sp>
      <p:sp>
        <p:nvSpPr>
          <p:cNvPr id="3" name="Text Placeholder 2">
            <a:extLst>
              <a:ext uri="{FF2B5EF4-FFF2-40B4-BE49-F238E27FC236}">
                <a16:creationId xmlns:a16="http://schemas.microsoft.com/office/drawing/2014/main" id="{80926286-61DD-5839-8971-A9DBC2CB0291}"/>
              </a:ext>
            </a:extLst>
          </p:cNvPr>
          <p:cNvSpPr>
            <a:spLocks noGrp="1"/>
          </p:cNvSpPr>
          <p:nvPr>
            <p:ph type="body" idx="1"/>
          </p:nvPr>
        </p:nvSpPr>
        <p:spPr>
          <a:xfrm>
            <a:off x="838200" y="1216241"/>
            <a:ext cx="10512424" cy="4687601"/>
          </a:xfrm>
        </p:spPr>
        <p:txBody>
          <a:bodyPr/>
          <a:lstStyle/>
          <a:p>
            <a:r>
              <a:rPr lang="en-GB" b="0"/>
              <a:t>It is important to record the assessment, referring to:</a:t>
            </a:r>
          </a:p>
          <a:p>
            <a:pPr marL="342900" indent="-342900">
              <a:buFont typeface="Arial" panose="020B0604020202020204" pitchFamily="34" charset="0"/>
              <a:buChar char="•"/>
            </a:pPr>
            <a:r>
              <a:rPr lang="en-GB" b="0"/>
              <a:t>Why the capacity assessment has come about- </a:t>
            </a:r>
            <a:r>
              <a:rPr lang="en-GB"/>
              <a:t>what are the concerns</a:t>
            </a:r>
            <a:r>
              <a:rPr lang="en-GB" b="0"/>
              <a:t>?</a:t>
            </a:r>
          </a:p>
          <a:p>
            <a:pPr marL="342900" indent="-342900">
              <a:buFont typeface="Arial" panose="020B0604020202020204" pitchFamily="34" charset="0"/>
              <a:buChar char="•"/>
            </a:pPr>
            <a:r>
              <a:rPr lang="en-GB"/>
              <a:t>What the decision is</a:t>
            </a:r>
            <a:r>
              <a:rPr lang="en-GB" b="0"/>
              <a:t>, and the salient factors/relevant information.</a:t>
            </a:r>
          </a:p>
          <a:p>
            <a:pPr marL="342900" indent="-342900">
              <a:buFont typeface="Arial" panose="020B0604020202020204" pitchFamily="34" charset="0"/>
              <a:buChar char="•"/>
            </a:pPr>
            <a:r>
              <a:rPr lang="en-GB" b="0"/>
              <a:t>What efforts have been made to </a:t>
            </a:r>
            <a:r>
              <a:rPr lang="en-GB"/>
              <a:t>support the person</a:t>
            </a:r>
          </a:p>
          <a:p>
            <a:pPr marL="342900" indent="-342900">
              <a:buFont typeface="Arial" panose="020B0604020202020204" pitchFamily="34" charset="0"/>
              <a:buChar char="•"/>
            </a:pPr>
            <a:r>
              <a:rPr lang="en-GB" b="0"/>
              <a:t>Refer to </a:t>
            </a:r>
            <a:r>
              <a:rPr lang="en-GB"/>
              <a:t>each part of the functional test </a:t>
            </a:r>
            <a:r>
              <a:rPr lang="en-GB" b="0"/>
              <a:t>(understand, retain, use/weigh and communicate)</a:t>
            </a:r>
          </a:p>
          <a:p>
            <a:pPr marL="342900" indent="-342900">
              <a:buFont typeface="Arial" panose="020B0604020202020204" pitchFamily="34" charset="0"/>
              <a:buChar char="•"/>
            </a:pPr>
            <a:r>
              <a:rPr lang="en-GB" b="0"/>
              <a:t> The use of </a:t>
            </a:r>
            <a:r>
              <a:rPr lang="en-GB"/>
              <a:t>verbatim quotes </a:t>
            </a:r>
            <a:r>
              <a:rPr lang="en-GB" b="0"/>
              <a:t>is strongly advised. </a:t>
            </a:r>
          </a:p>
          <a:p>
            <a:endParaRPr lang="en-GB" b="0"/>
          </a:p>
          <a:p>
            <a:r>
              <a:rPr lang="en-GB"/>
              <a:t>If there are concerns or questions about a person’s capacity and they are making ‘unwise’ decisions, it is  important to document why you feel someone DOES have capacity </a:t>
            </a:r>
          </a:p>
        </p:txBody>
      </p:sp>
    </p:spTree>
    <p:extLst>
      <p:ext uri="{BB962C8B-B14F-4D97-AF65-F5344CB8AC3E}">
        <p14:creationId xmlns:p14="http://schemas.microsoft.com/office/powerpoint/2010/main" val="152765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DF03-DC82-8FC8-03FE-6D371C7490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9E591-BD91-462C-643E-C57D4F1D4A95}"/>
              </a:ext>
            </a:extLst>
          </p:cNvPr>
          <p:cNvSpPr>
            <a:spLocks noGrp="1"/>
          </p:cNvSpPr>
          <p:nvPr>
            <p:ph type="title"/>
          </p:nvPr>
        </p:nvSpPr>
        <p:spPr>
          <a:xfrm>
            <a:off x="571500" y="365126"/>
            <a:ext cx="10782300" cy="851116"/>
          </a:xfrm>
        </p:spPr>
        <p:txBody>
          <a:bodyPr/>
          <a:lstStyle/>
          <a:p>
            <a:r>
              <a:rPr lang="en-GB"/>
              <a:t>Executive Functioning</a:t>
            </a:r>
          </a:p>
        </p:txBody>
      </p:sp>
      <p:sp>
        <p:nvSpPr>
          <p:cNvPr id="4" name="Content Placeholder 3">
            <a:extLst>
              <a:ext uri="{FF2B5EF4-FFF2-40B4-BE49-F238E27FC236}">
                <a16:creationId xmlns:a16="http://schemas.microsoft.com/office/drawing/2014/main" id="{0F92770A-D7F4-C447-F657-6E0452FE6CF4}"/>
              </a:ext>
            </a:extLst>
          </p:cNvPr>
          <p:cNvSpPr>
            <a:spLocks noGrp="1"/>
          </p:cNvSpPr>
          <p:nvPr>
            <p:ph sz="half" idx="2"/>
          </p:nvPr>
        </p:nvSpPr>
        <p:spPr>
          <a:xfrm>
            <a:off x="408567" y="960325"/>
            <a:ext cx="7014949" cy="5430949"/>
          </a:xfrm>
        </p:spPr>
        <p:txBody>
          <a:bodyPr/>
          <a:lstStyle/>
          <a:p>
            <a:r>
              <a:rPr lang="en-GB"/>
              <a:t>Executive functioning is </a:t>
            </a:r>
            <a:r>
              <a:rPr lang="en-GB" b="1"/>
              <a:t>not a standalone diagnosis. </a:t>
            </a:r>
            <a:r>
              <a:rPr lang="en-GB"/>
              <a:t>It is one of several cognitive areas that may be affected by an impairment or disturbance in the functioning of the mind or brain.</a:t>
            </a:r>
          </a:p>
          <a:p>
            <a:r>
              <a:rPr lang="en-GB"/>
              <a:t>Executive function is a </a:t>
            </a:r>
            <a:r>
              <a:rPr lang="en-GB" b="1"/>
              <a:t>self-management system of the brain </a:t>
            </a:r>
            <a:r>
              <a:rPr lang="en-GB"/>
              <a:t>that allows for organising, planning, focusing, and managing emotions</a:t>
            </a:r>
          </a:p>
          <a:p>
            <a:r>
              <a:rPr lang="en-GB"/>
              <a:t>Executive dysfunction can arise within a wide range of clinical conditions- including acquired brain injury, neurodegenerative disease and mental health disorders. </a:t>
            </a:r>
          </a:p>
          <a:p>
            <a:pPr marL="0" indent="0">
              <a:buNone/>
            </a:pPr>
            <a:endParaRPr lang="en-GB" sz="2400"/>
          </a:p>
        </p:txBody>
      </p:sp>
      <p:pic>
        <p:nvPicPr>
          <p:cNvPr id="5" name="Picture 4">
            <a:extLst>
              <a:ext uri="{FF2B5EF4-FFF2-40B4-BE49-F238E27FC236}">
                <a16:creationId xmlns:a16="http://schemas.microsoft.com/office/drawing/2014/main" id="{7F49EF74-B75B-E12C-4001-BDC2D3F758C0}"/>
              </a:ext>
            </a:extLst>
          </p:cNvPr>
          <p:cNvPicPr>
            <a:picLocks noChangeAspect="1"/>
          </p:cNvPicPr>
          <p:nvPr/>
        </p:nvPicPr>
        <p:blipFill>
          <a:blip r:embed="rId3"/>
          <a:stretch>
            <a:fillRect/>
          </a:stretch>
        </p:blipFill>
        <p:spPr>
          <a:xfrm>
            <a:off x="7315923" y="175268"/>
            <a:ext cx="4876077" cy="5006332"/>
          </a:xfrm>
          <a:prstGeom prst="rect">
            <a:avLst/>
          </a:prstGeom>
        </p:spPr>
      </p:pic>
    </p:spTree>
    <p:extLst>
      <p:ext uri="{BB962C8B-B14F-4D97-AF65-F5344CB8AC3E}">
        <p14:creationId xmlns:p14="http://schemas.microsoft.com/office/powerpoint/2010/main" val="253925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E26AF-4AB7-B8B9-9BF7-BAE1F37DE8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DB05F-A244-B480-A27F-4FF9766C49E7}"/>
              </a:ext>
            </a:extLst>
          </p:cNvPr>
          <p:cNvSpPr>
            <a:spLocks noGrp="1"/>
          </p:cNvSpPr>
          <p:nvPr>
            <p:ph type="title"/>
          </p:nvPr>
        </p:nvSpPr>
        <p:spPr>
          <a:xfrm>
            <a:off x="604190" y="365126"/>
            <a:ext cx="10749610" cy="851116"/>
          </a:xfrm>
        </p:spPr>
        <p:txBody>
          <a:bodyPr/>
          <a:lstStyle/>
          <a:p>
            <a:r>
              <a:rPr lang="en-GB"/>
              <a:t>Fluctuating Capacity</a:t>
            </a:r>
          </a:p>
        </p:txBody>
      </p:sp>
      <p:sp>
        <p:nvSpPr>
          <p:cNvPr id="4" name="Content Placeholder 3">
            <a:extLst>
              <a:ext uri="{FF2B5EF4-FFF2-40B4-BE49-F238E27FC236}">
                <a16:creationId xmlns:a16="http://schemas.microsoft.com/office/drawing/2014/main" id="{5E583345-0B35-CF97-8A0F-6F10624CF087}"/>
              </a:ext>
            </a:extLst>
          </p:cNvPr>
          <p:cNvSpPr>
            <a:spLocks noGrp="1"/>
          </p:cNvSpPr>
          <p:nvPr>
            <p:ph sz="half" idx="2"/>
          </p:nvPr>
        </p:nvSpPr>
        <p:spPr>
          <a:xfrm>
            <a:off x="604190" y="1216242"/>
            <a:ext cx="10983620" cy="5276632"/>
          </a:xfrm>
        </p:spPr>
        <p:txBody>
          <a:bodyPr/>
          <a:lstStyle/>
          <a:p>
            <a:pPr fontAlgn="base"/>
            <a:r>
              <a:rPr lang="en-GB" sz="2400">
                <a:cs typeface="Arial" panose="020B0604020202020204" pitchFamily="34" charset="0"/>
              </a:rPr>
              <a:t>Fluctuating capacity is where a person’s ability to make decisions or process information varies over time.  </a:t>
            </a:r>
          </a:p>
          <a:p>
            <a:pPr marL="0" indent="0" fontAlgn="base">
              <a:buNone/>
            </a:pPr>
            <a:r>
              <a:rPr lang="en-GB" sz="2400">
                <a:cs typeface="Arial" panose="020B0604020202020204" pitchFamily="34" charset="0"/>
              </a:rPr>
              <a:t>This fluctuation can take place either:</a:t>
            </a:r>
          </a:p>
          <a:p>
            <a:pPr marL="285750" indent="-285750" fontAlgn="base"/>
            <a:r>
              <a:rPr lang="en-GB" sz="2400">
                <a:cs typeface="Arial" panose="020B0604020202020204" pitchFamily="34" charset="0"/>
              </a:rPr>
              <a:t>over a matter of weeks or months.</a:t>
            </a:r>
          </a:p>
          <a:p>
            <a:pPr marL="285750" indent="-285750" fontAlgn="base"/>
            <a:r>
              <a:rPr lang="en-GB" sz="2400">
                <a:cs typeface="Arial" panose="020B0604020202020204" pitchFamily="34" charset="0"/>
              </a:rPr>
              <a:t>or over the course of days </a:t>
            </a:r>
          </a:p>
          <a:p>
            <a:pPr marL="285750" indent="-285750" fontAlgn="base"/>
            <a:r>
              <a:rPr lang="en-GB" sz="2400">
                <a:cs typeface="Arial" panose="020B0604020202020204" pitchFamily="34" charset="0"/>
              </a:rPr>
              <a:t>or over the day </a:t>
            </a:r>
          </a:p>
          <a:p>
            <a:pPr marL="0" indent="0" fontAlgn="base">
              <a:buNone/>
            </a:pPr>
            <a:r>
              <a:rPr kumimoji="0" lang="en-GB" sz="4400" b="1" i="0" u="none" strike="noStrike" kern="1200" cap="none" spc="0" normalizeH="0" baseline="0" noProof="0">
                <a:ln>
                  <a:noFill/>
                </a:ln>
                <a:solidFill>
                  <a:srgbClr val="005B86"/>
                </a:solidFill>
                <a:effectLst/>
                <a:uLnTx/>
                <a:uFillTx/>
                <a:latin typeface="+mj-lt"/>
                <a:ea typeface="+mj-ea"/>
                <a:cs typeface="+mj-cs"/>
              </a:rPr>
              <a:t>One off decisions:  </a:t>
            </a:r>
            <a:r>
              <a:rPr lang="en-GB" sz="2400">
                <a:cs typeface="Arial" panose="020B0604020202020204" pitchFamily="34" charset="0"/>
              </a:rPr>
              <a:t>You may be able to delay taking the decision until the impact of the person’s condition upon their decision-making abilities has diminished. If it is not possible to put the decision off, then you should either take the </a:t>
            </a:r>
            <a:r>
              <a:rPr lang="en-GB" sz="2400" b="1">
                <a:cs typeface="Arial" panose="020B0604020202020204" pitchFamily="34" charset="0"/>
              </a:rPr>
              <a:t>minimum action necessary </a:t>
            </a:r>
            <a:r>
              <a:rPr lang="en-GB" sz="2400">
                <a:cs typeface="Arial" panose="020B0604020202020204" pitchFamily="34" charset="0"/>
              </a:rPr>
              <a:t>pending the person regaining decision-making capacity or you should move to best interests decision making.</a:t>
            </a:r>
          </a:p>
          <a:p>
            <a:endParaRPr lang="en-GB"/>
          </a:p>
        </p:txBody>
      </p:sp>
    </p:spTree>
    <p:extLst>
      <p:ext uri="{BB962C8B-B14F-4D97-AF65-F5344CB8AC3E}">
        <p14:creationId xmlns:p14="http://schemas.microsoft.com/office/powerpoint/2010/main" val="2208051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AD993-7A6A-11EA-3E27-58BC153DFB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4D51D-D9A7-500B-3A51-9D0A69416E08}"/>
              </a:ext>
            </a:extLst>
          </p:cNvPr>
          <p:cNvSpPr>
            <a:spLocks noGrp="1"/>
          </p:cNvSpPr>
          <p:nvPr>
            <p:ph type="title"/>
          </p:nvPr>
        </p:nvSpPr>
        <p:spPr>
          <a:xfrm>
            <a:off x="604190" y="365125"/>
            <a:ext cx="10749610" cy="1367421"/>
          </a:xfrm>
        </p:spPr>
        <p:txBody>
          <a:bodyPr/>
          <a:lstStyle/>
          <a:p>
            <a:r>
              <a:rPr lang="en-GB"/>
              <a:t>Fluctuating Capacity- repeated or continual decisions</a:t>
            </a:r>
          </a:p>
        </p:txBody>
      </p:sp>
      <p:sp>
        <p:nvSpPr>
          <p:cNvPr id="4" name="Content Placeholder 3">
            <a:extLst>
              <a:ext uri="{FF2B5EF4-FFF2-40B4-BE49-F238E27FC236}">
                <a16:creationId xmlns:a16="http://schemas.microsoft.com/office/drawing/2014/main" id="{A751BF98-F809-16B7-A5B2-69A71F1C9FBC}"/>
              </a:ext>
            </a:extLst>
          </p:cNvPr>
          <p:cNvSpPr>
            <a:spLocks noGrp="1"/>
          </p:cNvSpPr>
          <p:nvPr>
            <p:ph sz="half" idx="2"/>
          </p:nvPr>
        </p:nvSpPr>
        <p:spPr>
          <a:xfrm>
            <a:off x="604190" y="1732546"/>
            <a:ext cx="10983620" cy="4290883"/>
          </a:xfrm>
        </p:spPr>
        <p:txBody>
          <a:bodyPr/>
          <a:lstStyle/>
          <a:p>
            <a:r>
              <a:rPr lang="en-GB">
                <a:cs typeface="Arial" panose="020B0604020202020204" pitchFamily="34" charset="0"/>
              </a:rPr>
              <a:t>Some decisions are not one-off and need to be repeated or continue over a period of time.  </a:t>
            </a:r>
          </a:p>
          <a:p>
            <a:r>
              <a:rPr lang="en-GB">
                <a:cs typeface="Arial" panose="020B0604020202020204" pitchFamily="34" charset="0"/>
              </a:rPr>
              <a:t>This means the ‘material time’ for the decision is longer. </a:t>
            </a:r>
          </a:p>
          <a:p>
            <a:r>
              <a:rPr lang="en-GB">
                <a:cs typeface="Arial" panose="020B0604020202020204" pitchFamily="34" charset="0"/>
              </a:rPr>
              <a:t>Examples include the management of property and affairs, or the management of a physical health condition which requires a multitude of ‘micro decisions’ over the course of each day.</a:t>
            </a:r>
          </a:p>
          <a:p>
            <a:endParaRPr lang="en-GB">
              <a:cs typeface="Arial" panose="020B0604020202020204" pitchFamily="34" charset="0"/>
            </a:endParaRPr>
          </a:p>
          <a:p>
            <a:r>
              <a:rPr lang="en-GB">
                <a:hlinkClick r:id="rId3"/>
              </a:rPr>
              <a:t>Fluctuating capacity – another judicial take – Mental Capacity Law and Policy</a:t>
            </a:r>
            <a:endParaRPr lang="en-GB"/>
          </a:p>
        </p:txBody>
      </p:sp>
    </p:spTree>
    <p:extLst>
      <p:ext uri="{BB962C8B-B14F-4D97-AF65-F5344CB8AC3E}">
        <p14:creationId xmlns:p14="http://schemas.microsoft.com/office/powerpoint/2010/main" val="101740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984D5-81BD-7C47-6A5B-14A792E40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F532A-7DDD-50CA-C11D-D9850B4F8EE6}"/>
              </a:ext>
            </a:extLst>
          </p:cNvPr>
          <p:cNvSpPr>
            <a:spLocks noGrp="1"/>
          </p:cNvSpPr>
          <p:nvPr>
            <p:ph type="title"/>
          </p:nvPr>
        </p:nvSpPr>
        <p:spPr>
          <a:xfrm>
            <a:off x="626602" y="365126"/>
            <a:ext cx="10727198" cy="851116"/>
          </a:xfrm>
        </p:spPr>
        <p:txBody>
          <a:bodyPr/>
          <a:lstStyle/>
          <a:p>
            <a:r>
              <a:rPr lang="en-GB"/>
              <a:t>Breakout Rooms and Discussions</a:t>
            </a:r>
          </a:p>
        </p:txBody>
      </p:sp>
      <p:sp>
        <p:nvSpPr>
          <p:cNvPr id="9" name="TextBox 8">
            <a:extLst>
              <a:ext uri="{FF2B5EF4-FFF2-40B4-BE49-F238E27FC236}">
                <a16:creationId xmlns:a16="http://schemas.microsoft.com/office/drawing/2014/main" id="{0F6FE9B2-4FFE-8FA4-CA84-B8214F9DBF8E}"/>
              </a:ext>
            </a:extLst>
          </p:cNvPr>
          <p:cNvSpPr txBox="1"/>
          <p:nvPr/>
        </p:nvSpPr>
        <p:spPr>
          <a:xfrm>
            <a:off x="393432" y="1216241"/>
            <a:ext cx="3731528" cy="4101379"/>
          </a:xfrm>
          <a:prstGeom prst="rect">
            <a:avLst/>
          </a:prstGeom>
          <a:noFill/>
        </p:spPr>
        <p:txBody>
          <a:bodyPr wrap="square">
            <a:spAutoFit/>
          </a:bodyPr>
          <a:lstStyle/>
          <a:p>
            <a:pPr>
              <a:lnSpc>
                <a:spcPct val="115000"/>
              </a:lnSpc>
              <a:spcAft>
                <a:spcPts val="800"/>
              </a:spcAft>
              <a:buNone/>
            </a:pPr>
            <a:r>
              <a:rPr lang="en-GB" sz="1800" b="1" kern="100">
                <a:effectLst/>
                <a:ea typeface="Aptos" panose="020B0004020202020204" pitchFamily="34" charset="0"/>
                <a:cs typeface="Times New Roman" panose="02020603050405020304" pitchFamily="18" charset="0"/>
              </a:rPr>
              <a:t>Scenario 1- Elizabeth</a:t>
            </a:r>
            <a:endParaRPr lang="en-GB" sz="1800" kern="100">
              <a:effectLst/>
              <a:ea typeface="Aptos" panose="020B0004020202020204" pitchFamily="34" charset="0"/>
              <a:cs typeface="Times New Roman" panose="02020603050405020304" pitchFamily="18" charset="0"/>
            </a:endParaRPr>
          </a:p>
          <a:p>
            <a:pPr>
              <a:lnSpc>
                <a:spcPct val="115000"/>
              </a:lnSpc>
              <a:spcAft>
                <a:spcPts val="800"/>
              </a:spcAft>
              <a:buNone/>
            </a:pPr>
            <a:r>
              <a:rPr lang="en-GB" sz="1800" b="1" kern="100">
                <a:effectLst/>
                <a:ea typeface="Aptos" panose="020B0004020202020204" pitchFamily="34" charset="0"/>
                <a:cs typeface="Times New Roman" panose="02020603050405020304" pitchFamily="18" charset="0"/>
              </a:rPr>
              <a:t>Elizabeth</a:t>
            </a:r>
            <a:r>
              <a:rPr lang="en-GB" sz="1800" kern="100">
                <a:effectLst/>
                <a:ea typeface="Aptos" panose="020B0004020202020204" pitchFamily="34" charset="0"/>
                <a:cs typeface="Times New Roman" panose="02020603050405020304" pitchFamily="18" charset="0"/>
              </a:rPr>
              <a:t> is living alone in a small, rented bungalow. She has progressive COPD, long‑term alcohol dependence, and a history of trauma. Recently, she has been struggling with mobility and breathlessness.</a:t>
            </a:r>
          </a:p>
          <a:p>
            <a:pPr>
              <a:lnSpc>
                <a:spcPct val="115000"/>
              </a:lnSpc>
              <a:spcAft>
                <a:spcPts val="800"/>
              </a:spcAft>
              <a:buNone/>
            </a:pPr>
            <a:r>
              <a:rPr lang="en-GB" sz="1800" b="1" kern="100">
                <a:effectLst/>
                <a:ea typeface="Aptos" panose="020B0004020202020204" pitchFamily="34" charset="0"/>
                <a:cs typeface="Times New Roman" panose="02020603050405020304" pitchFamily="18" charset="0"/>
              </a:rPr>
              <a:t>Concerns: </a:t>
            </a:r>
            <a:r>
              <a:rPr lang="en-GB" sz="1800" kern="100">
                <a:effectLst/>
                <a:ea typeface="Aptos" panose="020B0004020202020204" pitchFamily="34" charset="0"/>
                <a:cs typeface="Times New Roman" panose="02020603050405020304" pitchFamily="18" charset="0"/>
              </a:rPr>
              <a:t>Falls, medication, refusing care, gas safety and possible eviction. Recent </a:t>
            </a:r>
            <a:r>
              <a:rPr lang="en-GB" kern="100">
                <a:ea typeface="Aptos" panose="020B0004020202020204" pitchFamily="34" charset="0"/>
                <a:cs typeface="Times New Roman" panose="02020603050405020304" pitchFamily="18" charset="0"/>
              </a:rPr>
              <a:t>fa</a:t>
            </a:r>
            <a:r>
              <a:rPr lang="en-GB" sz="1800" kern="100">
                <a:effectLst/>
                <a:ea typeface="Aptos" panose="020B0004020202020204" pitchFamily="34" charset="0"/>
                <a:cs typeface="Times New Roman" panose="02020603050405020304" pitchFamily="18" charset="0"/>
              </a:rPr>
              <a:t>ll- Paramedics unsure if she had mental capacity to refuse admission. </a:t>
            </a:r>
          </a:p>
        </p:txBody>
      </p:sp>
      <p:sp>
        <p:nvSpPr>
          <p:cNvPr id="13" name="TextBox 12">
            <a:extLst>
              <a:ext uri="{FF2B5EF4-FFF2-40B4-BE49-F238E27FC236}">
                <a16:creationId xmlns:a16="http://schemas.microsoft.com/office/drawing/2014/main" id="{2D9765B9-324F-1C11-DC36-787F6138AE40}"/>
              </a:ext>
            </a:extLst>
          </p:cNvPr>
          <p:cNvSpPr txBox="1"/>
          <p:nvPr/>
        </p:nvSpPr>
        <p:spPr>
          <a:xfrm>
            <a:off x="4338320" y="1216240"/>
            <a:ext cx="3599958" cy="4844083"/>
          </a:xfrm>
          <a:prstGeom prst="rect">
            <a:avLst/>
          </a:prstGeom>
          <a:noFill/>
        </p:spPr>
        <p:txBody>
          <a:bodyPr wrap="square">
            <a:spAutoFit/>
          </a:bodyPr>
          <a:lstStyle/>
          <a:p>
            <a:pPr>
              <a:lnSpc>
                <a:spcPct val="115000"/>
              </a:lnSpc>
              <a:spcAft>
                <a:spcPts val="800"/>
              </a:spcAft>
              <a:buNone/>
            </a:pPr>
            <a:r>
              <a:rPr lang="en-GB" sz="1800" b="1" kern="100">
                <a:effectLst/>
                <a:ea typeface="Aptos" panose="020B0004020202020204" pitchFamily="34" charset="0"/>
                <a:cs typeface="Times New Roman" panose="02020603050405020304" pitchFamily="18" charset="0"/>
              </a:rPr>
              <a:t>Scenario 2- </a:t>
            </a:r>
            <a:r>
              <a:rPr lang="en-GB" b="1" kern="100">
                <a:ea typeface="Aptos" panose="020B0004020202020204" pitchFamily="34" charset="0"/>
                <a:cs typeface="Times New Roman" panose="02020603050405020304" pitchFamily="18" charset="0"/>
              </a:rPr>
              <a:t>Omar</a:t>
            </a:r>
            <a:endParaRPr lang="en-GB" sz="1800" kern="100">
              <a:effectLst/>
              <a:ea typeface="Aptos" panose="020B0004020202020204" pitchFamily="34" charset="0"/>
              <a:cs typeface="Times New Roman" panose="02020603050405020304" pitchFamily="18" charset="0"/>
            </a:endParaRPr>
          </a:p>
          <a:p>
            <a:pPr>
              <a:lnSpc>
                <a:spcPct val="115000"/>
              </a:lnSpc>
              <a:spcAft>
                <a:spcPts val="800"/>
              </a:spcAft>
              <a:buNone/>
            </a:pPr>
            <a:r>
              <a:rPr lang="en-GB" b="1" kern="100">
                <a:ea typeface="Aptos" panose="020B0004020202020204" pitchFamily="34" charset="0"/>
                <a:cs typeface="Times New Roman" panose="02020603050405020304" pitchFamily="18" charset="0"/>
              </a:rPr>
              <a:t>Omar</a:t>
            </a:r>
            <a:r>
              <a:rPr lang="en-GB" sz="1800" kern="100">
                <a:effectLst/>
                <a:ea typeface="Aptos" panose="020B0004020202020204" pitchFamily="34" charset="0"/>
                <a:cs typeface="Times New Roman" panose="02020603050405020304" pitchFamily="18" charset="0"/>
              </a:rPr>
              <a:t> sustained a traumatic brain injury (TBI) following a road traffic accident. He lives alone in a council flat and is known to community neuro-rehabilitation services. He takes anti‑seizure medication and medication for anxiety</a:t>
            </a:r>
            <a:r>
              <a:rPr lang="en-GB" kern="100">
                <a:ea typeface="Aptos" panose="020B0004020202020204" pitchFamily="34" charset="0"/>
                <a:cs typeface="Times New Roman" panose="02020603050405020304" pitchFamily="18" charset="0"/>
              </a:rPr>
              <a:t>. Neighbour supports him.</a:t>
            </a:r>
          </a:p>
          <a:p>
            <a:pPr>
              <a:lnSpc>
                <a:spcPct val="115000"/>
              </a:lnSpc>
              <a:spcAft>
                <a:spcPts val="800"/>
              </a:spcAft>
              <a:buNone/>
            </a:pPr>
            <a:r>
              <a:rPr lang="en-GB" sz="1800" b="1" kern="100">
                <a:effectLst/>
                <a:ea typeface="Aptos" panose="020B0004020202020204" pitchFamily="34" charset="0"/>
                <a:cs typeface="Times New Roman" panose="02020603050405020304" pitchFamily="18" charset="0"/>
              </a:rPr>
              <a:t>Concerns: </a:t>
            </a:r>
            <a:r>
              <a:rPr lang="en-GB" sz="1800" kern="100">
                <a:effectLst/>
                <a:ea typeface="Aptos" panose="020B0004020202020204" pitchFamily="34" charset="0"/>
                <a:cs typeface="Times New Roman" panose="02020603050405020304" pitchFamily="18" charset="0"/>
              </a:rPr>
              <a:t>Medication, financial vulnerability and possible financial abuse, excessive charitable donations. </a:t>
            </a:r>
          </a:p>
          <a:p>
            <a:pPr>
              <a:lnSpc>
                <a:spcPct val="115000"/>
              </a:lnSpc>
              <a:spcAft>
                <a:spcPts val="8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E801329-AF12-6428-176A-C5A0CBAC8D40}"/>
              </a:ext>
            </a:extLst>
          </p:cNvPr>
          <p:cNvSpPr txBox="1"/>
          <p:nvPr/>
        </p:nvSpPr>
        <p:spPr>
          <a:xfrm>
            <a:off x="7938278" y="1216240"/>
            <a:ext cx="4094480" cy="4101379"/>
          </a:xfrm>
          <a:prstGeom prst="rect">
            <a:avLst/>
          </a:prstGeom>
          <a:noFill/>
        </p:spPr>
        <p:txBody>
          <a:bodyPr wrap="square">
            <a:spAutoFit/>
          </a:bodyPr>
          <a:lstStyle/>
          <a:p>
            <a:pPr>
              <a:lnSpc>
                <a:spcPct val="115000"/>
              </a:lnSpc>
              <a:spcAft>
                <a:spcPts val="800"/>
              </a:spcAft>
              <a:buNone/>
            </a:pPr>
            <a:r>
              <a:rPr lang="en-GB" sz="1800" kern="100">
                <a:effectLst/>
                <a:latin typeface="Aptos" panose="020B0004020202020204" pitchFamily="34" charset="0"/>
                <a:ea typeface="Aptos" panose="020B0004020202020204" pitchFamily="34" charset="0"/>
                <a:cs typeface="Times New Roman" panose="02020603050405020304" pitchFamily="18" charset="0"/>
              </a:rPr>
              <a:t> </a:t>
            </a:r>
            <a:r>
              <a:rPr lang="en-GB" sz="1800" b="1" kern="100">
                <a:effectLst/>
                <a:ea typeface="Aptos" panose="020B0004020202020204" pitchFamily="34" charset="0"/>
                <a:cs typeface="Times New Roman" panose="02020603050405020304" pitchFamily="18" charset="0"/>
              </a:rPr>
              <a:t>Scenario 3- Peter</a:t>
            </a:r>
          </a:p>
          <a:p>
            <a:pPr>
              <a:lnSpc>
                <a:spcPct val="115000"/>
              </a:lnSpc>
              <a:spcAft>
                <a:spcPts val="800"/>
              </a:spcAft>
              <a:buNone/>
            </a:pPr>
            <a:r>
              <a:rPr lang="en-GB" sz="1800" b="1" kern="100">
                <a:effectLst/>
                <a:ea typeface="Aptos" panose="020B0004020202020204" pitchFamily="34" charset="0"/>
                <a:cs typeface="Times New Roman" panose="02020603050405020304" pitchFamily="18" charset="0"/>
              </a:rPr>
              <a:t>Peter</a:t>
            </a:r>
            <a:r>
              <a:rPr lang="en-GB" sz="1800" kern="100">
                <a:effectLst/>
                <a:ea typeface="Aptos" panose="020B0004020202020204" pitchFamily="34" charset="0"/>
                <a:cs typeface="Times New Roman" panose="02020603050405020304" pitchFamily="18" charset="0"/>
              </a:rPr>
              <a:t> has a diagnosis of Korsakoff’s syndrome secondary to long‑term alcohol dependence. He has been street homeless for several years. He was brought into hospital with severe dehydration and a chest infection. Now medically stable, the ward team feels he is ready for discharge.</a:t>
            </a:r>
          </a:p>
          <a:p>
            <a:pPr>
              <a:lnSpc>
                <a:spcPct val="115000"/>
              </a:lnSpc>
              <a:spcAft>
                <a:spcPts val="800"/>
              </a:spcAft>
              <a:buNone/>
            </a:pPr>
            <a:r>
              <a:rPr lang="en-GB" sz="1800" b="1" kern="100">
                <a:effectLst/>
                <a:ea typeface="Aptos" panose="020B0004020202020204" pitchFamily="34" charset="0"/>
                <a:cs typeface="Times New Roman" panose="02020603050405020304" pitchFamily="18" charset="0"/>
              </a:rPr>
              <a:t>Concerns: </a:t>
            </a:r>
            <a:r>
              <a:rPr lang="en-GB" sz="1800" kern="100">
                <a:effectLst/>
                <a:ea typeface="Aptos" panose="020B0004020202020204" pitchFamily="34" charset="0"/>
                <a:cs typeface="Times New Roman" panose="02020603050405020304" pitchFamily="18" charset="0"/>
              </a:rPr>
              <a:t>He wants to return to being street homeless,</a:t>
            </a:r>
            <a:r>
              <a:rPr lang="en-GB" kern="100">
                <a:ea typeface="Aptos" panose="020B0004020202020204" pitchFamily="34" charset="0"/>
                <a:cs typeface="Times New Roman" panose="02020603050405020304" pitchFamily="18" charset="0"/>
              </a:rPr>
              <a:t> impact on health,</a:t>
            </a:r>
            <a:r>
              <a:rPr lang="en-GB" sz="1800" kern="100">
                <a:effectLst/>
                <a:ea typeface="Aptos" panose="020B0004020202020204" pitchFamily="34" charset="0"/>
                <a:cs typeface="Times New Roman" panose="02020603050405020304" pitchFamily="18" charset="0"/>
              </a:rPr>
              <a:t> possible exploitation, high mortality risk. </a:t>
            </a:r>
          </a:p>
        </p:txBody>
      </p:sp>
    </p:spTree>
    <p:extLst>
      <p:ext uri="{BB962C8B-B14F-4D97-AF65-F5344CB8AC3E}">
        <p14:creationId xmlns:p14="http://schemas.microsoft.com/office/powerpoint/2010/main" val="2868836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9F742-4ECD-5405-49CE-B729FC3A3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69D6D-CB57-CB1E-5180-AFEFF136083C}"/>
              </a:ext>
            </a:extLst>
          </p:cNvPr>
          <p:cNvSpPr>
            <a:spLocks noGrp="1"/>
          </p:cNvSpPr>
          <p:nvPr>
            <p:ph type="title"/>
          </p:nvPr>
        </p:nvSpPr>
        <p:spPr>
          <a:xfrm>
            <a:off x="838200" y="365126"/>
            <a:ext cx="10515600" cy="850726"/>
          </a:xfrm>
        </p:spPr>
        <p:txBody>
          <a:bodyPr>
            <a:normAutofit/>
          </a:bodyPr>
          <a:lstStyle/>
          <a:p>
            <a:r>
              <a:rPr lang="en-GB"/>
              <a:t>Questions for each case study: </a:t>
            </a:r>
          </a:p>
        </p:txBody>
      </p:sp>
      <p:sp>
        <p:nvSpPr>
          <p:cNvPr id="6" name="Text Placeholder 4">
            <a:extLst>
              <a:ext uri="{FF2B5EF4-FFF2-40B4-BE49-F238E27FC236}">
                <a16:creationId xmlns:a16="http://schemas.microsoft.com/office/drawing/2014/main" id="{1B134922-7CB1-4525-A5DD-A74036E3AB91}"/>
              </a:ext>
            </a:extLst>
          </p:cNvPr>
          <p:cNvSpPr>
            <a:spLocks noGrp="1"/>
          </p:cNvSpPr>
          <p:nvPr>
            <p:ph sz="half" idx="1"/>
          </p:nvPr>
        </p:nvSpPr>
        <p:spPr>
          <a:xfrm>
            <a:off x="838200" y="1469435"/>
            <a:ext cx="7747000" cy="3919128"/>
          </a:xfrm>
        </p:spPr>
        <p:txBody>
          <a:bodyPr>
            <a:normAutofit/>
          </a:bodyPr>
          <a:lstStyle/>
          <a:p>
            <a:pPr marL="0" indent="0">
              <a:buNone/>
            </a:pPr>
            <a:r>
              <a:rPr lang="en-GB" sz="2200"/>
              <a:t>1.	</a:t>
            </a:r>
            <a:r>
              <a:rPr lang="en-GB" sz="2200" b="0"/>
              <a:t>What is/are the </a:t>
            </a:r>
            <a:r>
              <a:rPr lang="en-GB" sz="2200"/>
              <a:t>specific decision</a:t>
            </a:r>
            <a:r>
              <a:rPr lang="en-GB" sz="2200" b="0"/>
              <a:t>(s) the person is needing to make?</a:t>
            </a:r>
          </a:p>
          <a:p>
            <a:pPr marL="0" indent="0">
              <a:buNone/>
            </a:pPr>
            <a:r>
              <a:rPr lang="en-GB" sz="2200"/>
              <a:t>2.	</a:t>
            </a:r>
            <a:r>
              <a:rPr lang="en-GB" sz="2200" b="0"/>
              <a:t>What </a:t>
            </a:r>
            <a:r>
              <a:rPr lang="en-GB" sz="2200"/>
              <a:t>practicable steps </a:t>
            </a:r>
            <a:r>
              <a:rPr lang="en-GB" sz="2200" b="0"/>
              <a:t>could you take to support the person to make their own decision(s)?</a:t>
            </a:r>
          </a:p>
          <a:p>
            <a:pPr marL="0" indent="0">
              <a:buNone/>
            </a:pPr>
            <a:r>
              <a:rPr lang="en-GB" sz="2200"/>
              <a:t>3.	</a:t>
            </a:r>
            <a:r>
              <a:rPr lang="en-GB" sz="2200" b="0"/>
              <a:t>Who is best placed to provide the </a:t>
            </a:r>
            <a:r>
              <a:rPr lang="en-GB" sz="2200"/>
              <a:t>relevant information </a:t>
            </a:r>
            <a:r>
              <a:rPr lang="en-GB" sz="2200" b="0"/>
              <a:t>and to </a:t>
            </a:r>
            <a:r>
              <a:rPr lang="en-GB" sz="2200"/>
              <a:t>complete the mental capacity assessment.</a:t>
            </a:r>
            <a:endParaRPr lang="en-GB" sz="2200" b="0"/>
          </a:p>
          <a:p>
            <a:pPr marL="0" indent="0">
              <a:buNone/>
            </a:pPr>
            <a:r>
              <a:rPr lang="en-GB" sz="2200" b="0"/>
              <a:t>(if there is more than 1 decision, list separately for each specific decision being made)</a:t>
            </a:r>
          </a:p>
          <a:p>
            <a:pPr marL="0" indent="0">
              <a:buNone/>
            </a:pPr>
            <a:r>
              <a:rPr lang="en-GB" sz="2200"/>
              <a:t>4.	</a:t>
            </a:r>
            <a:r>
              <a:rPr lang="en-GB" sz="2200" b="0"/>
              <a:t>If you were completing the capacity assessment, </a:t>
            </a:r>
            <a:r>
              <a:rPr lang="en-GB" sz="2200"/>
              <a:t>what are the most important factors to consider</a:t>
            </a:r>
            <a:r>
              <a:rPr lang="en-GB" sz="2200" b="0"/>
              <a:t>? </a:t>
            </a:r>
          </a:p>
          <a:p>
            <a:endParaRPr lang="en-GB" sz="2200"/>
          </a:p>
        </p:txBody>
      </p:sp>
      <p:pic>
        <p:nvPicPr>
          <p:cNvPr id="7" name="Picture 6">
            <a:extLst>
              <a:ext uri="{FF2B5EF4-FFF2-40B4-BE49-F238E27FC236}">
                <a16:creationId xmlns:a16="http://schemas.microsoft.com/office/drawing/2014/main" id="{110EBB97-97BC-CBAA-2BA6-048CB4FE89CE}"/>
              </a:ext>
            </a:extLst>
          </p:cNvPr>
          <p:cNvPicPr>
            <a:picLocks noChangeAspect="1"/>
          </p:cNvPicPr>
          <p:nvPr/>
        </p:nvPicPr>
        <p:blipFill>
          <a:blip r:embed="rId2"/>
          <a:stretch>
            <a:fillRect/>
          </a:stretch>
        </p:blipFill>
        <p:spPr>
          <a:xfrm>
            <a:off x="8686800" y="2166304"/>
            <a:ext cx="2667000" cy="2525391"/>
          </a:xfrm>
          <a:prstGeom prst="rect">
            <a:avLst/>
          </a:prstGeom>
          <a:noFill/>
        </p:spPr>
      </p:pic>
    </p:spTree>
    <p:extLst>
      <p:ext uri="{BB962C8B-B14F-4D97-AF65-F5344CB8AC3E}">
        <p14:creationId xmlns:p14="http://schemas.microsoft.com/office/powerpoint/2010/main" val="361409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964CF-3DEC-1E4F-7062-2239ED744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01866-930B-295E-CC2A-3BFCE2AF4BF0}"/>
              </a:ext>
            </a:extLst>
          </p:cNvPr>
          <p:cNvSpPr>
            <a:spLocks noGrp="1"/>
          </p:cNvSpPr>
          <p:nvPr>
            <p:ph type="title"/>
          </p:nvPr>
        </p:nvSpPr>
        <p:spPr/>
        <p:txBody>
          <a:bodyPr/>
          <a:lstStyle/>
          <a:p>
            <a:r>
              <a:rPr lang="en-GB"/>
              <a:t>Feedback</a:t>
            </a:r>
          </a:p>
        </p:txBody>
      </p:sp>
      <p:sp>
        <p:nvSpPr>
          <p:cNvPr id="3" name="Text Placeholder 2">
            <a:extLst>
              <a:ext uri="{FF2B5EF4-FFF2-40B4-BE49-F238E27FC236}">
                <a16:creationId xmlns:a16="http://schemas.microsoft.com/office/drawing/2014/main" id="{D35D0FD8-B97D-55DE-4C24-57C7A3085876}"/>
              </a:ext>
            </a:extLst>
          </p:cNvPr>
          <p:cNvSpPr>
            <a:spLocks noGrp="1"/>
          </p:cNvSpPr>
          <p:nvPr>
            <p:ph type="body" idx="1"/>
          </p:nvPr>
        </p:nvSpPr>
        <p:spPr>
          <a:xfrm>
            <a:off x="839788" y="1317181"/>
            <a:ext cx="11075121" cy="851116"/>
          </a:xfrm>
        </p:spPr>
        <p:txBody>
          <a:bodyPr/>
          <a:lstStyle/>
          <a:p>
            <a:r>
              <a:rPr lang="en-GB"/>
              <a:t>Please complete the short feedback form- It helps us evaluate the session and plan future events </a:t>
            </a:r>
          </a:p>
        </p:txBody>
      </p:sp>
      <p:sp>
        <p:nvSpPr>
          <p:cNvPr id="4" name="Content Placeholder 3">
            <a:extLst>
              <a:ext uri="{FF2B5EF4-FFF2-40B4-BE49-F238E27FC236}">
                <a16:creationId xmlns:a16="http://schemas.microsoft.com/office/drawing/2014/main" id="{35532603-C674-8EC7-B4CD-296B38888E77}"/>
              </a:ext>
            </a:extLst>
          </p:cNvPr>
          <p:cNvSpPr>
            <a:spLocks noGrp="1"/>
          </p:cNvSpPr>
          <p:nvPr>
            <p:ph sz="half" idx="2"/>
          </p:nvPr>
        </p:nvSpPr>
        <p:spPr>
          <a:xfrm>
            <a:off x="6377348" y="2269236"/>
            <a:ext cx="5157787" cy="2177034"/>
          </a:xfrm>
        </p:spPr>
        <p:txBody>
          <a:bodyPr/>
          <a:lstStyle/>
          <a:p>
            <a:pPr marL="0" indent="0">
              <a:buNone/>
            </a:pPr>
            <a:endParaRPr lang="en-GB">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endParaRPr>
          </a:p>
          <a:p>
            <a:pPr marL="0" indent="0">
              <a:buNone/>
            </a:pPr>
            <a:r>
              <a:rPr lang="en-GB" sz="2800" u="sng">
                <a:solidFill>
                  <a:srgbClr val="0563C1"/>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CSAB Practitioner Forum - Wednesday 15th April 2026 – Fill out form</a:t>
            </a:r>
            <a:endParaRPr lang="en-GB" sz="2800" u="sng">
              <a:solidFill>
                <a:srgbClr val="0000FF"/>
              </a:solidFill>
              <a:effectLst/>
              <a:latin typeface="Aptos" panose="020B0004020202020204" pitchFamily="34" charset="0"/>
              <a:ea typeface="Aptos" panose="020B0004020202020204" pitchFamily="34" charset="0"/>
              <a:cs typeface="Aptos" panose="020B0004020202020204" pitchFamily="34" charset="0"/>
            </a:endParaRPr>
          </a:p>
          <a:p>
            <a:endParaRPr lang="en-GB" u="sng">
              <a:solidFill>
                <a:srgbClr val="0000FF"/>
              </a:solidFill>
              <a:latin typeface="Aptos" panose="020B0004020202020204" pitchFamily="34" charset="0"/>
            </a:endParaRPr>
          </a:p>
          <a:p>
            <a:endParaRPr lang="en-GB"/>
          </a:p>
        </p:txBody>
      </p:sp>
      <p:pic>
        <p:nvPicPr>
          <p:cNvPr id="6" name="Picture 5">
            <a:extLst>
              <a:ext uri="{FF2B5EF4-FFF2-40B4-BE49-F238E27FC236}">
                <a16:creationId xmlns:a16="http://schemas.microsoft.com/office/drawing/2014/main" id="{B319BB13-AEFF-F02E-9997-B8FA6533B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60" y="2269236"/>
            <a:ext cx="3787140" cy="3787140"/>
          </a:xfrm>
          <a:prstGeom prst="rect">
            <a:avLst/>
          </a:prstGeom>
        </p:spPr>
      </p:pic>
    </p:spTree>
    <p:extLst>
      <p:ext uri="{BB962C8B-B14F-4D97-AF65-F5344CB8AC3E}">
        <p14:creationId xmlns:p14="http://schemas.microsoft.com/office/powerpoint/2010/main" val="14496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64163-F41C-9E93-6C1C-499E20B42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04CF6-0576-EE1E-5E2A-82D183FF55C9}"/>
              </a:ext>
            </a:extLst>
          </p:cNvPr>
          <p:cNvSpPr>
            <a:spLocks noGrp="1"/>
          </p:cNvSpPr>
          <p:nvPr>
            <p:ph type="title"/>
          </p:nvPr>
        </p:nvSpPr>
        <p:spPr/>
        <p:txBody>
          <a:bodyPr/>
          <a:lstStyle/>
          <a:p>
            <a:pPr algn="ctr"/>
            <a:r>
              <a:rPr lang="en-GB"/>
              <a:t>Mental Capacity Act 2005 and Safeguarding</a:t>
            </a:r>
          </a:p>
        </p:txBody>
      </p:sp>
      <p:sp>
        <p:nvSpPr>
          <p:cNvPr id="4" name="Content Placeholder 3">
            <a:extLst>
              <a:ext uri="{FF2B5EF4-FFF2-40B4-BE49-F238E27FC236}">
                <a16:creationId xmlns:a16="http://schemas.microsoft.com/office/drawing/2014/main" id="{90242ADE-B7B8-8785-D4AC-1D5EF5A96448}"/>
              </a:ext>
            </a:extLst>
          </p:cNvPr>
          <p:cNvSpPr>
            <a:spLocks noGrp="1"/>
          </p:cNvSpPr>
          <p:nvPr>
            <p:ph sz="half" idx="2"/>
          </p:nvPr>
        </p:nvSpPr>
        <p:spPr>
          <a:xfrm>
            <a:off x="839788" y="1690255"/>
            <a:ext cx="10784176" cy="2981758"/>
          </a:xfrm>
        </p:spPr>
        <p:txBody>
          <a:bodyPr/>
          <a:lstStyle/>
          <a:p>
            <a:pPr marL="0" indent="0">
              <a:buNone/>
            </a:pPr>
            <a:r>
              <a:rPr kumimoji="0" lang="en-GB" sz="4000" i="0" u="none" strike="noStrike" kern="1200" cap="none" spc="0" normalizeH="0" baseline="0" noProof="0">
                <a:ln>
                  <a:noFill/>
                </a:ln>
                <a:effectLst/>
                <a:uLnTx/>
                <a:uFillTx/>
                <a:latin typeface="Calibri Light" panose="020F0302020204030204"/>
                <a:ea typeface="+mj-ea"/>
                <a:cs typeface="+mj-cs"/>
              </a:rPr>
              <a:t>Focus on assessing Mental Capacity with people who: </a:t>
            </a:r>
          </a:p>
          <a:p>
            <a:r>
              <a:rPr lang="en-GB" sz="3600">
                <a:latin typeface="Calibri Light" panose="020F0302020204030204"/>
                <a:ea typeface="+mj-ea"/>
                <a:cs typeface="+mj-cs"/>
              </a:rPr>
              <a:t>F</a:t>
            </a:r>
            <a:r>
              <a:rPr kumimoji="0" lang="en-GB" sz="3600" i="0" u="none" strike="noStrike" kern="1200" cap="none" spc="0" normalizeH="0" baseline="0" noProof="0">
                <a:ln>
                  <a:noFill/>
                </a:ln>
                <a:effectLst/>
                <a:uLnTx/>
                <a:uFillTx/>
                <a:latin typeface="Calibri Light" panose="020F0302020204030204"/>
                <a:ea typeface="+mj-ea"/>
                <a:cs typeface="+mj-cs"/>
              </a:rPr>
              <a:t>ace multiple disadvantages including homelessness</a:t>
            </a:r>
            <a:r>
              <a:rPr lang="en-GB" sz="3600">
                <a:latin typeface="Calibri Light" panose="020F0302020204030204"/>
                <a:ea typeface="+mj-ea"/>
                <a:cs typeface="+mj-cs"/>
              </a:rPr>
              <a:t>; </a:t>
            </a:r>
          </a:p>
          <a:p>
            <a:r>
              <a:rPr lang="en-GB" sz="3600">
                <a:latin typeface="Calibri Light" panose="020F0302020204030204"/>
                <a:ea typeface="+mj-ea"/>
                <a:cs typeface="+mj-cs"/>
              </a:rPr>
              <a:t>Have challenges with executive functioning and/or fluctuating capacity</a:t>
            </a:r>
            <a:endParaRPr kumimoji="0" lang="en-GB" sz="3600" i="0" u="none" strike="noStrike" kern="1200" cap="none" spc="0" normalizeH="0" baseline="0" noProof="0">
              <a:ln>
                <a:noFill/>
              </a:ln>
              <a:effectLst/>
              <a:uLnTx/>
              <a:uFillTx/>
              <a:latin typeface="Calibri Light" panose="020F0302020204030204"/>
              <a:ea typeface="+mj-ea"/>
              <a:cs typeface="+mj-cs"/>
            </a:endParaRPr>
          </a:p>
        </p:txBody>
      </p:sp>
      <p:sp>
        <p:nvSpPr>
          <p:cNvPr id="3" name="Content Placeholder 3">
            <a:extLst>
              <a:ext uri="{FF2B5EF4-FFF2-40B4-BE49-F238E27FC236}">
                <a16:creationId xmlns:a16="http://schemas.microsoft.com/office/drawing/2014/main" id="{0EE81A03-1E1A-AB08-6AD0-10E157B46C0F}"/>
              </a:ext>
            </a:extLst>
          </p:cNvPr>
          <p:cNvSpPr txBox="1">
            <a:spLocks/>
          </p:cNvSpPr>
          <p:nvPr/>
        </p:nvSpPr>
        <p:spPr>
          <a:xfrm>
            <a:off x="838200" y="5121061"/>
            <a:ext cx="10279743" cy="500290"/>
          </a:xfrm>
          <a:prstGeom prst="rect">
            <a:avLst/>
          </a:prstGeom>
        </p:spPr>
        <p:txBody>
          <a:bodyPr/>
          <a:lstStyle>
            <a:lvl1pPr marL="228600" indent="-228600" algn="l" defTabSz="914400" rtl="0" eaLnBrk="1" latinLnBrk="0" hangingPunct="1">
              <a:lnSpc>
                <a:spcPct val="90000"/>
              </a:lnSpc>
              <a:spcBef>
                <a:spcPts val="1000"/>
              </a:spcBef>
              <a:buClr>
                <a:srgbClr val="99CA3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49598"/>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49598"/>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p>
        </p:txBody>
      </p:sp>
    </p:spTree>
    <p:extLst>
      <p:ext uri="{BB962C8B-B14F-4D97-AF65-F5344CB8AC3E}">
        <p14:creationId xmlns:p14="http://schemas.microsoft.com/office/powerpoint/2010/main" val="2243069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F13B5-0815-4E68-BE4F-0B662FC45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0A123-AB27-93FE-2D5D-FAC15A78A533}"/>
              </a:ext>
            </a:extLst>
          </p:cNvPr>
          <p:cNvSpPr>
            <a:spLocks noGrp="1"/>
          </p:cNvSpPr>
          <p:nvPr>
            <p:ph type="title"/>
          </p:nvPr>
        </p:nvSpPr>
        <p:spPr/>
        <p:txBody>
          <a:bodyPr/>
          <a:lstStyle/>
          <a:p>
            <a:r>
              <a:rPr lang="en-GB"/>
              <a:t>References and resources</a:t>
            </a:r>
          </a:p>
        </p:txBody>
      </p:sp>
      <p:sp>
        <p:nvSpPr>
          <p:cNvPr id="5" name="TextBox 4">
            <a:extLst>
              <a:ext uri="{FF2B5EF4-FFF2-40B4-BE49-F238E27FC236}">
                <a16:creationId xmlns:a16="http://schemas.microsoft.com/office/drawing/2014/main" id="{0C8E36E7-37A6-2AFC-CB11-DB7124F4B089}"/>
              </a:ext>
            </a:extLst>
          </p:cNvPr>
          <p:cNvSpPr txBox="1"/>
          <p:nvPr/>
        </p:nvSpPr>
        <p:spPr>
          <a:xfrm>
            <a:off x="838200" y="1216242"/>
            <a:ext cx="11018982" cy="4247317"/>
          </a:xfrm>
          <a:prstGeom prst="rect">
            <a:avLst/>
          </a:prstGeom>
          <a:noFill/>
        </p:spPr>
        <p:txBody>
          <a:bodyPr wrap="square">
            <a:spAutoFit/>
          </a:bodyPr>
          <a:lstStyle/>
          <a:p>
            <a:r>
              <a:rPr lang="en-GB" sz="1800">
                <a:cs typeface="Arial" panose="020B0604020202020204" pitchFamily="34" charset="0"/>
              </a:rPr>
              <a:t>Mental Capacity Guidance Note: Assessment and Recording of Capacity (39 Essex Chambers) </a:t>
            </a:r>
            <a:r>
              <a:rPr lang="en-GB" sz="1800">
                <a:cs typeface="Arial" panose="020B0604020202020204" pitchFamily="34" charset="0"/>
                <a:hlinkClick r:id="rId3"/>
              </a:rPr>
              <a:t>Mental Capacity Guidance Note: Assessment and Recording of Capacity | 39 Essex Chambers</a:t>
            </a:r>
            <a:endParaRPr lang="en-GB" sz="1800">
              <a:cs typeface="Arial" panose="020B0604020202020204" pitchFamily="34" charset="0"/>
            </a:endParaRPr>
          </a:p>
          <a:p>
            <a:endParaRPr lang="en-GB" sz="1800">
              <a:cs typeface="Arial" panose="020B0604020202020204" pitchFamily="34" charset="0"/>
            </a:endParaRPr>
          </a:p>
          <a:p>
            <a:r>
              <a:rPr lang="en-GB" sz="1800">
                <a:cs typeface="Arial" panose="020B0604020202020204" pitchFamily="34" charset="0"/>
              </a:rPr>
              <a:t>Mental Capacity Guidance Note: Relevant Information for Different Categories of Decision (39 Essex Chambers)  </a:t>
            </a:r>
            <a:r>
              <a:rPr lang="en-GB" sz="1800">
                <a:cs typeface="Arial" panose="020B0604020202020204" pitchFamily="34" charset="0"/>
                <a:hlinkClick r:id="rId4"/>
              </a:rPr>
              <a:t>MENTAL CAPACITY GUIDANCE NOTE: RELEVANT INFORMATION FOR DIFFERENT CATEGORIES OF DECISION | 39 Essex Chambers</a:t>
            </a:r>
            <a:endParaRPr lang="en-GB" sz="1800">
              <a:cs typeface="Arial" panose="020B0604020202020204" pitchFamily="34" charset="0"/>
            </a:endParaRPr>
          </a:p>
          <a:p>
            <a:endParaRPr lang="en-GB" sz="1800">
              <a:cs typeface="Arial" panose="020B0604020202020204" pitchFamily="34" charset="0"/>
            </a:endParaRPr>
          </a:p>
          <a:p>
            <a:r>
              <a:rPr lang="en-GB" sz="1800">
                <a:cs typeface="Arial" panose="020B0604020202020204" pitchFamily="34" charset="0"/>
              </a:rPr>
              <a:t>Social Care Institute for Excellence – MCA in practice </a:t>
            </a:r>
            <a:r>
              <a:rPr lang="en-GB" sz="1800">
                <a:cs typeface="Arial" panose="020B0604020202020204" pitchFamily="34" charset="0"/>
                <a:hlinkClick r:id="rId5"/>
              </a:rPr>
              <a:t>https://www.scie.org.uk/mca/practice</a:t>
            </a:r>
            <a:endParaRPr lang="en-GB" sz="1800">
              <a:cs typeface="Arial" panose="020B0604020202020204" pitchFamily="34" charset="0"/>
            </a:endParaRPr>
          </a:p>
          <a:p>
            <a:endParaRPr lang="en-GB" sz="1800">
              <a:cs typeface="Arial" panose="020B0604020202020204" pitchFamily="34" charset="0"/>
            </a:endParaRPr>
          </a:p>
          <a:p>
            <a:r>
              <a:rPr lang="en-GB" sz="1800">
                <a:cs typeface="Arial" panose="020B0604020202020204" pitchFamily="34" charset="0"/>
              </a:rPr>
              <a:t>Capacity Guide website </a:t>
            </a:r>
            <a:r>
              <a:rPr lang="en-GB" sz="1800">
                <a:cs typeface="Arial" panose="020B0604020202020204" pitchFamily="34" charset="0"/>
                <a:hlinkClick r:id="rId6"/>
              </a:rPr>
              <a:t>Home - Capacity guide</a:t>
            </a:r>
            <a:endParaRPr lang="en-GB" sz="1800">
              <a:cs typeface="Arial" panose="020B0604020202020204" pitchFamily="34" charset="0"/>
            </a:endParaRPr>
          </a:p>
          <a:p>
            <a:endParaRPr lang="en-GB" sz="1800">
              <a:cs typeface="Arial" panose="020B0604020202020204" pitchFamily="34" charset="0"/>
            </a:endParaRPr>
          </a:p>
          <a:p>
            <a:r>
              <a:rPr lang="en-GB" sz="1800">
                <a:cs typeface="Arial" panose="020B0604020202020204" pitchFamily="34" charset="0"/>
              </a:rPr>
              <a:t>Alex Ruck Keene, Mental Capacity law and policy- </a:t>
            </a:r>
            <a:r>
              <a:rPr lang="en-GB" sz="1800" err="1">
                <a:cs typeface="Arial" panose="020B0604020202020204" pitchFamily="34" charset="0"/>
                <a:hlinkClick r:id="rId7"/>
              </a:rPr>
              <a:t>Shedinars</a:t>
            </a:r>
            <a:r>
              <a:rPr lang="en-GB" sz="1800">
                <a:cs typeface="Arial" panose="020B0604020202020204" pitchFamily="34" charset="0"/>
                <a:hlinkClick r:id="rId7"/>
              </a:rPr>
              <a:t> – Mental Capacity Law and Policy</a:t>
            </a:r>
            <a:r>
              <a:rPr lang="en-GB" sz="1800">
                <a:cs typeface="Arial" panose="020B0604020202020204" pitchFamily="34" charset="0"/>
              </a:rPr>
              <a:t>- </a:t>
            </a:r>
          </a:p>
          <a:p>
            <a:endParaRPr lang="en-GB" sz="1800"/>
          </a:p>
          <a:p>
            <a:pPr lvl="0">
              <a:defRPr/>
            </a:pPr>
            <a:r>
              <a:rPr lang="en-GB" sz="1800">
                <a:solidFill>
                  <a:prstClr val="black"/>
                </a:solidFill>
                <a:cs typeface="Arial" panose="020B0604020202020204" pitchFamily="34" charset="0"/>
                <a:hlinkClick r:id="rId8"/>
              </a:rPr>
              <a:t>NICE Decision-making and mental capacity implementation resource</a:t>
            </a:r>
            <a:r>
              <a:rPr lang="en-GB" sz="1800">
                <a:solidFill>
                  <a:prstClr val="black"/>
                </a:solidFill>
                <a:cs typeface="Arial" panose="020B0604020202020204" pitchFamily="34" charset="0"/>
              </a:rPr>
              <a:t> Implementation resource to help put the NICE guideline ‘Decision making and mental capacity’ (NG108) into practice. </a:t>
            </a:r>
          </a:p>
        </p:txBody>
      </p:sp>
    </p:spTree>
    <p:extLst>
      <p:ext uri="{BB962C8B-B14F-4D97-AF65-F5344CB8AC3E}">
        <p14:creationId xmlns:p14="http://schemas.microsoft.com/office/powerpoint/2010/main" val="2603236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8710A-720B-155D-A59C-88B0A4506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86BC0-193D-0DD4-3129-09939AE64225}"/>
              </a:ext>
            </a:extLst>
          </p:cNvPr>
          <p:cNvSpPr>
            <a:spLocks noGrp="1"/>
          </p:cNvSpPr>
          <p:nvPr>
            <p:ph type="title"/>
          </p:nvPr>
        </p:nvSpPr>
        <p:spPr/>
        <p:txBody>
          <a:bodyPr/>
          <a:lstStyle/>
          <a:p>
            <a:r>
              <a:rPr lang="en-GB"/>
              <a:t>References and resources</a:t>
            </a:r>
          </a:p>
        </p:txBody>
      </p:sp>
      <p:sp>
        <p:nvSpPr>
          <p:cNvPr id="3" name="TextBox 2">
            <a:extLst>
              <a:ext uri="{FF2B5EF4-FFF2-40B4-BE49-F238E27FC236}">
                <a16:creationId xmlns:a16="http://schemas.microsoft.com/office/drawing/2014/main" id="{C59A0095-A535-6EA6-EF46-26920CFEF95D}"/>
              </a:ext>
            </a:extLst>
          </p:cNvPr>
          <p:cNvSpPr txBox="1"/>
          <p:nvPr/>
        </p:nvSpPr>
        <p:spPr>
          <a:xfrm>
            <a:off x="491836" y="1059120"/>
            <a:ext cx="11208328" cy="5078313"/>
          </a:xfrm>
          <a:prstGeom prst="rect">
            <a:avLst/>
          </a:prstGeom>
          <a:noFill/>
        </p:spPr>
        <p:txBody>
          <a:bodyPr wrap="square" rtlCol="0">
            <a:spAutoFit/>
          </a:bodyPr>
          <a:lstStyle/>
          <a:p>
            <a:r>
              <a:rPr lang="en-GB">
                <a:cs typeface="Arial" panose="020B0604020202020204" pitchFamily="34" charset="0"/>
                <a:hlinkClick r:id="rId3"/>
              </a:rPr>
              <a:t>Executive dysfunction under the judicial spotlight – Mental Capacity Law and Policy</a:t>
            </a:r>
            <a:endParaRPr lang="en-GB">
              <a:cs typeface="Arial" panose="020B0604020202020204" pitchFamily="34" charset="0"/>
            </a:endParaRPr>
          </a:p>
          <a:p>
            <a:endParaRPr lang="en-GB">
              <a:cs typeface="Arial" panose="020B0604020202020204" pitchFamily="34" charset="0"/>
            </a:endParaRPr>
          </a:p>
          <a:p>
            <a:r>
              <a:rPr lang="en-GB">
                <a:cs typeface="Arial" panose="020B0604020202020204" pitchFamily="34" charset="0"/>
                <a:hlinkClick r:id="rId4"/>
              </a:rPr>
              <a:t>Communicating the communication limb of the capacity test – Mental Capacity Law and Policy</a:t>
            </a:r>
            <a:endParaRPr lang="en-GB">
              <a:cs typeface="Arial" panose="020B0604020202020204" pitchFamily="34" charset="0"/>
            </a:endParaRPr>
          </a:p>
          <a:p>
            <a:endParaRPr lang="en-GB">
              <a:cs typeface="Arial" panose="020B0604020202020204" pitchFamily="34" charset="0"/>
            </a:endParaRPr>
          </a:p>
          <a:p>
            <a:r>
              <a:rPr lang="en-GB">
                <a:cs typeface="Arial" panose="020B0604020202020204" pitchFamily="34" charset="0"/>
                <a:hlinkClick r:id="rId5"/>
              </a:rPr>
              <a:t>Fluctuating capacity – another judicial take – Mental Capacity Law and Policy</a:t>
            </a:r>
            <a:endParaRPr lang="en-GB">
              <a:cs typeface="Arial" panose="020B0604020202020204" pitchFamily="34" charset="0"/>
            </a:endParaRPr>
          </a:p>
          <a:p>
            <a:endParaRPr lang="en-GB">
              <a:cs typeface="Arial" panose="020B0604020202020204" pitchFamily="34" charset="0"/>
            </a:endParaRPr>
          </a:p>
          <a:p>
            <a:r>
              <a:rPr lang="en-GB">
                <a:cs typeface="Arial" panose="020B0604020202020204" pitchFamily="34" charset="0"/>
              </a:rPr>
              <a:t>Research in Practice – Mental Capacity Act 2005 decision-making – care, support and treatment Practice Tool (</a:t>
            </a:r>
            <a:r>
              <a:rPr lang="en-GB">
                <a:cs typeface="Arial" panose="020B0604020202020204" pitchFamily="34" charset="0"/>
                <a:hlinkClick r:id="rId6"/>
              </a:rPr>
              <a:t>https://www.researchinpractice.org.uk/adults/publications/2021/april/decision-making-under-the-mental-capacity-act-2005-practice-tool-2021/</a:t>
            </a:r>
            <a:endParaRPr lang="en-GB">
              <a:cs typeface="Arial" panose="020B0604020202020204" pitchFamily="34" charset="0"/>
            </a:endParaRPr>
          </a:p>
          <a:p>
            <a:endParaRPr lang="en-GB">
              <a:cs typeface="Arial" panose="020B0604020202020204" pitchFamily="34" charset="0"/>
            </a:endParaRPr>
          </a:p>
          <a:p>
            <a:r>
              <a:rPr lang="en-GB">
                <a:cs typeface="Arial" panose="020B0604020202020204" pitchFamily="34" charset="0"/>
                <a:hlinkClick r:id="rId7"/>
              </a:rPr>
              <a:t>Case Law and Legal Summaries for social care practice | Research in Practice</a:t>
            </a:r>
            <a:r>
              <a:rPr lang="en-GB">
                <a:cs typeface="Arial" panose="020B0604020202020204" pitchFamily="34" charset="0"/>
              </a:rPr>
              <a:t> monthly case law updates, highlighting implications for practice </a:t>
            </a:r>
          </a:p>
          <a:p>
            <a:endParaRPr lang="en-GB">
              <a:cs typeface="Arial" panose="020B0604020202020204" pitchFamily="34" charset="0"/>
            </a:endParaRPr>
          </a:p>
          <a:p>
            <a:r>
              <a:rPr lang="en-GB">
                <a:cs typeface="Arial" panose="020B0604020202020204" pitchFamily="34" charset="0"/>
                <a:hlinkClick r:id="rId8"/>
              </a:rPr>
              <a:t>Mental Capacity Act 2005 - resources | Cumbria Safeguarding Adults Board</a:t>
            </a:r>
            <a:endParaRPr lang="en-GB">
              <a:cs typeface="Arial" panose="020B0604020202020204" pitchFamily="34" charset="0"/>
            </a:endParaRPr>
          </a:p>
          <a:p>
            <a:endParaRPr lang="en-GB">
              <a:cs typeface="Arial" panose="020B0604020202020204" pitchFamily="34" charset="0"/>
            </a:endParaRPr>
          </a:p>
          <a:p>
            <a:r>
              <a:rPr lang="en-GB">
                <a:cs typeface="Arial" panose="020B0604020202020204" pitchFamily="34" charset="0"/>
                <a:hlinkClick r:id="rId9"/>
              </a:rPr>
              <a:t>Legislation</a:t>
            </a:r>
            <a:r>
              <a:rPr lang="en-GB">
                <a:cs typeface="Arial" panose="020B0604020202020204" pitchFamily="34" charset="0"/>
              </a:rPr>
              <a:t> section of the Practice Library </a:t>
            </a:r>
            <a:r>
              <a:rPr lang="en-GB">
                <a:cs typeface="Arial" panose="020B0604020202020204" pitchFamily="34" charset="0"/>
                <a:sym typeface="Wingdings" panose="05000000000000000000" pitchFamily="2" charset="2"/>
              </a:rPr>
              <a:t>(Cumberland ASC practitioners)</a:t>
            </a:r>
          </a:p>
          <a:p>
            <a:endParaRPr lang="en-GB">
              <a:cs typeface="Arial" panose="020B0604020202020204" pitchFamily="34" charset="0"/>
            </a:endParaRPr>
          </a:p>
          <a:p>
            <a:r>
              <a:rPr lang="en-GB">
                <a:cs typeface="Arial" panose="020B0604020202020204" pitchFamily="34" charset="0"/>
              </a:rPr>
              <a:t>Richards S, Mughal AF </a:t>
            </a:r>
            <a:r>
              <a:rPr lang="en-GB" i="1">
                <a:cs typeface="Arial" panose="020B0604020202020204" pitchFamily="34" charset="0"/>
              </a:rPr>
              <a:t>Deprivation of Liberty Safeguards (DoLS) Handbook </a:t>
            </a:r>
            <a:r>
              <a:rPr lang="en-GB">
                <a:cs typeface="Arial" panose="020B0604020202020204" pitchFamily="34" charset="0"/>
              </a:rPr>
              <a:t>2</a:t>
            </a:r>
            <a:r>
              <a:rPr lang="en-GB" baseline="30000">
                <a:cs typeface="Arial" panose="020B0604020202020204" pitchFamily="34" charset="0"/>
              </a:rPr>
              <a:t>nd</a:t>
            </a:r>
            <a:r>
              <a:rPr lang="en-GB">
                <a:cs typeface="Arial" panose="020B0604020202020204" pitchFamily="34" charset="0"/>
              </a:rPr>
              <a:t> Edition</a:t>
            </a:r>
          </a:p>
        </p:txBody>
      </p:sp>
    </p:spTree>
    <p:extLst>
      <p:ext uri="{BB962C8B-B14F-4D97-AF65-F5344CB8AC3E}">
        <p14:creationId xmlns:p14="http://schemas.microsoft.com/office/powerpoint/2010/main" val="2339352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1B577-3085-77FF-1315-ABA702241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39CB4-B5CE-14B3-57DA-865EB6932485}"/>
              </a:ext>
            </a:extLst>
          </p:cNvPr>
          <p:cNvSpPr>
            <a:spLocks noGrp="1"/>
          </p:cNvSpPr>
          <p:nvPr>
            <p:ph type="title"/>
          </p:nvPr>
        </p:nvSpPr>
        <p:spPr>
          <a:xfrm>
            <a:off x="838200" y="856568"/>
            <a:ext cx="10515600" cy="1507217"/>
          </a:xfrm>
        </p:spPr>
        <p:txBody>
          <a:bodyPr/>
          <a:lstStyle/>
          <a:p>
            <a:pPr algn="ctr"/>
            <a:r>
              <a:rPr lang="en-GB" sz="9600"/>
              <a:t>Thank you!</a:t>
            </a:r>
          </a:p>
        </p:txBody>
      </p:sp>
      <p:pic>
        <p:nvPicPr>
          <p:cNvPr id="6" name="Picture 5">
            <a:extLst>
              <a:ext uri="{FF2B5EF4-FFF2-40B4-BE49-F238E27FC236}">
                <a16:creationId xmlns:a16="http://schemas.microsoft.com/office/drawing/2014/main" id="{34AC244C-14E4-5A9C-FE5E-8DAE6AC4CC2F}"/>
              </a:ext>
            </a:extLst>
          </p:cNvPr>
          <p:cNvPicPr>
            <a:picLocks noChangeAspect="1"/>
          </p:cNvPicPr>
          <p:nvPr/>
        </p:nvPicPr>
        <p:blipFill>
          <a:blip r:embed="rId3"/>
          <a:stretch>
            <a:fillRect/>
          </a:stretch>
        </p:blipFill>
        <p:spPr>
          <a:xfrm>
            <a:off x="3232917" y="2486297"/>
            <a:ext cx="5726166" cy="3214690"/>
          </a:xfrm>
          <a:prstGeom prst="rect">
            <a:avLst/>
          </a:prstGeom>
        </p:spPr>
      </p:pic>
    </p:spTree>
    <p:extLst>
      <p:ext uri="{BB962C8B-B14F-4D97-AF65-F5344CB8AC3E}">
        <p14:creationId xmlns:p14="http://schemas.microsoft.com/office/powerpoint/2010/main" val="37155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x logo&#10;&#10;Description automatically generated">
            <a:extLst>
              <a:ext uri="{FF2B5EF4-FFF2-40B4-BE49-F238E27FC236}">
                <a16:creationId xmlns:a16="http://schemas.microsoft.com/office/drawing/2014/main" id="{D75FB832-DA84-357B-5184-D484EC0D4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9281" y="2550317"/>
            <a:ext cx="969169" cy="969169"/>
          </a:xfrm>
          <a:prstGeom prst="rect">
            <a:avLst/>
          </a:prstGeom>
        </p:spPr>
      </p:pic>
    </p:spTree>
    <p:extLst>
      <p:ext uri="{BB962C8B-B14F-4D97-AF65-F5344CB8AC3E}">
        <p14:creationId xmlns:p14="http://schemas.microsoft.com/office/powerpoint/2010/main" val="43028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D14A-69D3-45D1-B086-CBA0E3DCABE1}"/>
              </a:ext>
            </a:extLst>
          </p:cNvPr>
          <p:cNvSpPr>
            <a:spLocks noGrp="1"/>
          </p:cNvSpPr>
          <p:nvPr>
            <p:ph type="title"/>
          </p:nvPr>
        </p:nvSpPr>
        <p:spPr/>
        <p:txBody>
          <a:bodyPr/>
          <a:lstStyle/>
          <a:p>
            <a:pPr algn="ctr"/>
            <a:r>
              <a:rPr lang="en-GB"/>
              <a:t>Welcome</a:t>
            </a:r>
          </a:p>
        </p:txBody>
      </p:sp>
      <p:graphicFrame>
        <p:nvGraphicFramePr>
          <p:cNvPr id="7" name="Content Placeholder 3">
            <a:extLst>
              <a:ext uri="{FF2B5EF4-FFF2-40B4-BE49-F238E27FC236}">
                <a16:creationId xmlns:a16="http://schemas.microsoft.com/office/drawing/2014/main" id="{E61FFA66-4294-334D-AB0E-AD70E53FBAED}"/>
              </a:ext>
            </a:extLst>
          </p:cNvPr>
          <p:cNvGraphicFramePr>
            <a:graphicFrameLocks/>
          </p:cNvGraphicFramePr>
          <p:nvPr>
            <p:extLst>
              <p:ext uri="{D42A27DB-BD31-4B8C-83A1-F6EECF244321}">
                <p14:modId xmlns:p14="http://schemas.microsoft.com/office/powerpoint/2010/main" val="2780451261"/>
              </p:ext>
            </p:extLst>
          </p:nvPr>
        </p:nvGraphicFramePr>
        <p:xfrm>
          <a:off x="1502913" y="228260"/>
          <a:ext cx="10065631" cy="582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09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60594-11B6-0BAB-1406-4C9E986C0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1E1F1-694E-DE11-3A47-718EDE531796}"/>
              </a:ext>
            </a:extLst>
          </p:cNvPr>
          <p:cNvSpPr>
            <a:spLocks noGrp="1"/>
          </p:cNvSpPr>
          <p:nvPr>
            <p:ph type="title"/>
          </p:nvPr>
        </p:nvSpPr>
        <p:spPr/>
        <p:txBody>
          <a:bodyPr/>
          <a:lstStyle/>
          <a:p>
            <a:r>
              <a:rPr lang="en-GB"/>
              <a:t>Session outline</a:t>
            </a:r>
          </a:p>
        </p:txBody>
      </p:sp>
      <p:sp>
        <p:nvSpPr>
          <p:cNvPr id="4" name="Content Placeholder 3">
            <a:extLst>
              <a:ext uri="{FF2B5EF4-FFF2-40B4-BE49-F238E27FC236}">
                <a16:creationId xmlns:a16="http://schemas.microsoft.com/office/drawing/2014/main" id="{52FAB13C-CCBC-BDDB-F475-53D6774D21C1}"/>
              </a:ext>
            </a:extLst>
          </p:cNvPr>
          <p:cNvSpPr>
            <a:spLocks noGrp="1"/>
          </p:cNvSpPr>
          <p:nvPr>
            <p:ph sz="half" idx="2"/>
          </p:nvPr>
        </p:nvSpPr>
        <p:spPr>
          <a:xfrm>
            <a:off x="838200" y="1883435"/>
            <a:ext cx="10514012" cy="3446211"/>
          </a:xfrm>
        </p:spPr>
        <p:txBody>
          <a:bodyPr/>
          <a:lstStyle/>
          <a:p>
            <a:r>
              <a:rPr lang="en-GB"/>
              <a:t>Recap on the purpose of the MCA and 5 principles</a:t>
            </a:r>
          </a:p>
          <a:p>
            <a:endParaRPr lang="en-GB"/>
          </a:p>
          <a:p>
            <a:r>
              <a:rPr lang="en-GB"/>
              <a:t>Recap on assessing mental capacity- the functional test and causative nexus</a:t>
            </a:r>
          </a:p>
          <a:p>
            <a:pPr marL="0" indent="0">
              <a:buNone/>
            </a:pPr>
            <a:endParaRPr lang="en-GB"/>
          </a:p>
          <a:p>
            <a:r>
              <a:rPr lang="en-GB"/>
              <a:t>Case studies and break out rooms to support further in-depth discussion</a:t>
            </a:r>
          </a:p>
        </p:txBody>
      </p:sp>
    </p:spTree>
    <p:extLst>
      <p:ext uri="{BB962C8B-B14F-4D97-AF65-F5344CB8AC3E}">
        <p14:creationId xmlns:p14="http://schemas.microsoft.com/office/powerpoint/2010/main" val="221933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2F749-002D-1F86-9B14-271662A6C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12D1D-C04B-50CE-C3E2-15F17EFFE829}"/>
              </a:ext>
            </a:extLst>
          </p:cNvPr>
          <p:cNvSpPr>
            <a:spLocks noGrp="1"/>
          </p:cNvSpPr>
          <p:nvPr>
            <p:ph type="title"/>
          </p:nvPr>
        </p:nvSpPr>
        <p:spPr/>
        <p:txBody>
          <a:bodyPr/>
          <a:lstStyle/>
          <a:p>
            <a:r>
              <a:rPr lang="en-GB"/>
              <a:t>The purpose of the MCA</a:t>
            </a:r>
          </a:p>
        </p:txBody>
      </p:sp>
      <p:pic>
        <p:nvPicPr>
          <p:cNvPr id="6" name="Online Media 5" title="Alex Ruck Keene TH1">
            <a:hlinkClick r:id="" action="ppaction://media"/>
            <a:extLst>
              <a:ext uri="{FF2B5EF4-FFF2-40B4-BE49-F238E27FC236}">
                <a16:creationId xmlns:a16="http://schemas.microsoft.com/office/drawing/2014/main" id="{21D2419F-9351-B147-7A54-E08CF5872F6F}"/>
              </a:ext>
            </a:extLst>
          </p:cNvPr>
          <p:cNvPicPr>
            <a:picLocks noGrp="1" noRot="1" noChangeAspect="1"/>
          </p:cNvPicPr>
          <p:nvPr>
            <p:ph sz="half" idx="2"/>
            <a:videoFile r:link="rId1"/>
          </p:nvPr>
        </p:nvPicPr>
        <p:blipFill>
          <a:blip r:embed="rId4"/>
          <a:stretch>
            <a:fillRect/>
          </a:stretch>
        </p:blipFill>
        <p:spPr>
          <a:xfrm>
            <a:off x="1595120" y="1216242"/>
            <a:ext cx="8147168" cy="4603940"/>
          </a:xfrm>
          <a:prstGeom prst="rect">
            <a:avLst/>
          </a:prstGeom>
        </p:spPr>
      </p:pic>
    </p:spTree>
    <p:extLst>
      <p:ext uri="{BB962C8B-B14F-4D97-AF65-F5344CB8AC3E}">
        <p14:creationId xmlns:p14="http://schemas.microsoft.com/office/powerpoint/2010/main" val="249589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C1354B-1887-06B7-AA9C-EA797F9B9AFA}"/>
              </a:ext>
            </a:extLst>
          </p:cNvPr>
          <p:cNvSpPr/>
          <p:nvPr>
            <p:custDataLst>
              <p:tags r:id="rId2"/>
            </p:custDataLst>
          </p:nvPr>
        </p:nvSpPr>
        <p:spPr>
          <a:xfrm>
            <a:off x="444693" y="1742703"/>
            <a:ext cx="2371696" cy="2371696"/>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EB231C7-DFD6-0242-A1D0-766AC0A3398A}"/>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000" b="1">
                <a:solidFill>
                  <a:srgbClr val="000000"/>
                </a:solidFill>
              </a:rPr>
              <a:t>What are the five principles of the Mental Capacity Act? </a:t>
            </a:r>
          </a:p>
        </p:txBody>
      </p:sp>
      <p:sp>
        <p:nvSpPr>
          <p:cNvPr id="4" name="Rectangle 3">
            <a:extLst>
              <a:ext uri="{FF2B5EF4-FFF2-40B4-BE49-F238E27FC236}">
                <a16:creationId xmlns:a16="http://schemas.microsoft.com/office/drawing/2014/main" id="{0BAE2A9D-0ECA-0BB4-EBB0-F723311F8CDE}"/>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8">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EED4F565-6ABD-12EF-6D8E-690CAB9B5C4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96462" y="6190785"/>
            <a:ext cx="296462" cy="296462"/>
          </a:xfrm>
          <a:prstGeom prst="rect">
            <a:avLst/>
          </a:prstGeom>
        </p:spPr>
      </p:pic>
      <p:sp>
        <p:nvSpPr>
          <p:cNvPr id="7" name="Trapezium 6">
            <a:extLst>
              <a:ext uri="{FF2B5EF4-FFF2-40B4-BE49-F238E27FC236}">
                <a16:creationId xmlns:a16="http://schemas.microsoft.com/office/drawing/2014/main" id="{786A20F9-8F26-6691-0D02-98B37F34C87B}"/>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9" name="Graphic 8">
            <a:extLst>
              <a:ext uri="{FF2B5EF4-FFF2-40B4-BE49-F238E27FC236}">
                <a16:creationId xmlns:a16="http://schemas.microsoft.com/office/drawing/2014/main" id="{8652F2C0-3831-FA1A-5873-1CEAE658343B}"/>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4259819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54A56-FBC4-3C35-1FDF-0C4840203DF0}"/>
            </a:ext>
          </a:extLst>
        </p:cNvPr>
        <p:cNvGrpSpPr/>
        <p:nvPr/>
      </p:nvGrpSpPr>
      <p:grpSpPr>
        <a:xfrm>
          <a:off x="0" y="0"/>
          <a:ext cx="0" cy="0"/>
          <a:chOff x="0" y="0"/>
          <a:chExt cx="0" cy="0"/>
        </a:xfrm>
      </p:grpSpPr>
      <p:pic>
        <p:nvPicPr>
          <p:cNvPr id="7" name="Content Placeholder 6" descr="A handprint with 1 principle per digit- presumption of capacity, supported decision, unwise decision, a star to assess capacity at this point, Best interests, Least Restrictive&#10;&#10;">
            <a:extLst>
              <a:ext uri="{FF2B5EF4-FFF2-40B4-BE49-F238E27FC236}">
                <a16:creationId xmlns:a16="http://schemas.microsoft.com/office/drawing/2014/main" id="{9D479C94-0F66-4DB3-877C-6EC3A67C26E0}"/>
              </a:ext>
            </a:extLst>
          </p:cNvPr>
          <p:cNvPicPr>
            <a:picLocks noGrp="1" noChangeAspect="1"/>
          </p:cNvPicPr>
          <p:nvPr>
            <p:ph sz="half" idx="2"/>
          </p:nvPr>
        </p:nvPicPr>
        <p:blipFill>
          <a:blip r:embed="rId3"/>
          <a:stretch>
            <a:fillRect/>
          </a:stretch>
        </p:blipFill>
        <p:spPr>
          <a:xfrm>
            <a:off x="1561184" y="249382"/>
            <a:ext cx="9069632" cy="5437062"/>
          </a:xfrm>
          <a:prstGeom prst="rect">
            <a:avLst/>
          </a:prstGeom>
        </p:spPr>
      </p:pic>
    </p:spTree>
    <p:extLst>
      <p:ext uri="{BB962C8B-B14F-4D97-AF65-F5344CB8AC3E}">
        <p14:creationId xmlns:p14="http://schemas.microsoft.com/office/powerpoint/2010/main" val="229690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BDA46-C15D-8637-AE3D-E227D3A6A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69B05-A539-4948-5365-5691856F3D15}"/>
              </a:ext>
            </a:extLst>
          </p:cNvPr>
          <p:cNvSpPr>
            <a:spLocks noGrp="1"/>
          </p:cNvSpPr>
          <p:nvPr>
            <p:ph type="title"/>
          </p:nvPr>
        </p:nvSpPr>
        <p:spPr/>
        <p:txBody>
          <a:bodyPr/>
          <a:lstStyle/>
          <a:p>
            <a:r>
              <a:rPr lang="en-GB"/>
              <a:t>Consent</a:t>
            </a:r>
          </a:p>
        </p:txBody>
      </p:sp>
      <p:sp>
        <p:nvSpPr>
          <p:cNvPr id="4" name="Content Placeholder 3">
            <a:extLst>
              <a:ext uri="{FF2B5EF4-FFF2-40B4-BE49-F238E27FC236}">
                <a16:creationId xmlns:a16="http://schemas.microsoft.com/office/drawing/2014/main" id="{9BEB6087-1E3A-E803-3E7F-DC0F816CBE45}"/>
              </a:ext>
            </a:extLst>
          </p:cNvPr>
          <p:cNvSpPr>
            <a:spLocks noGrp="1"/>
          </p:cNvSpPr>
          <p:nvPr>
            <p:ph sz="half" idx="2"/>
          </p:nvPr>
        </p:nvSpPr>
        <p:spPr>
          <a:xfrm>
            <a:off x="838200" y="1046219"/>
            <a:ext cx="10514012" cy="5150044"/>
          </a:xfrm>
        </p:spPr>
        <p:txBody>
          <a:bodyPr/>
          <a:lstStyle/>
          <a:p>
            <a:pPr marL="0" indent="0">
              <a:buNone/>
            </a:pPr>
            <a:r>
              <a:rPr lang="en-GB" sz="2000">
                <a:cs typeface="Arial" panose="020B0604020202020204" pitchFamily="34" charset="0"/>
              </a:rPr>
              <a:t>For a person to consent, they must be given information relevant to the decision and their agreement must be freely obtained (they cannot be coerced). This is often called informed consent. The information that needs to be given to the person is three-fold:</a:t>
            </a:r>
          </a:p>
          <a:p>
            <a:endParaRPr lang="en-GB" sz="2000">
              <a:cs typeface="Arial" panose="020B0604020202020204" pitchFamily="34" charset="0"/>
            </a:endParaRPr>
          </a:p>
          <a:p>
            <a:pPr marL="342900" indent="-342900"/>
            <a:r>
              <a:rPr lang="en-GB" sz="2000" b="1">
                <a:cs typeface="Arial" panose="020B0604020202020204" pitchFamily="34" charset="0"/>
              </a:rPr>
              <a:t>Nature</a:t>
            </a:r>
            <a:r>
              <a:rPr lang="en-GB" sz="2000">
                <a:cs typeface="Arial" panose="020B0604020202020204" pitchFamily="34" charset="0"/>
              </a:rPr>
              <a:t> – what is going to happen?</a:t>
            </a:r>
          </a:p>
          <a:p>
            <a:pPr marL="342900" indent="-342900"/>
            <a:r>
              <a:rPr lang="en-GB" sz="2000" b="1">
                <a:cs typeface="Arial" panose="020B0604020202020204" pitchFamily="34" charset="0"/>
              </a:rPr>
              <a:t>Purpose</a:t>
            </a:r>
            <a:r>
              <a:rPr lang="en-GB" sz="2000">
                <a:cs typeface="Arial" panose="020B0604020202020204" pitchFamily="34" charset="0"/>
              </a:rPr>
              <a:t> – why is it necessary?</a:t>
            </a:r>
          </a:p>
          <a:p>
            <a:pPr marL="342900" indent="-342900"/>
            <a:r>
              <a:rPr lang="en-GB" sz="2000" b="1">
                <a:cs typeface="Arial" panose="020B0604020202020204" pitchFamily="34" charset="0"/>
              </a:rPr>
              <a:t>Consequences</a:t>
            </a:r>
            <a:r>
              <a:rPr lang="en-GB" sz="2000">
                <a:cs typeface="Arial" panose="020B0604020202020204" pitchFamily="34" charset="0"/>
              </a:rPr>
              <a:t> – the risks/consequences/outcomes of giving consent or refusing”</a:t>
            </a:r>
          </a:p>
          <a:p>
            <a:pPr algn="r"/>
            <a:r>
              <a:rPr lang="en-GB" sz="2000">
                <a:cs typeface="Arial" panose="020B0604020202020204" pitchFamily="34" charset="0"/>
              </a:rPr>
              <a:t>Richards and Mughal 2022</a:t>
            </a:r>
          </a:p>
          <a:p>
            <a:pPr algn="r"/>
            <a:endParaRPr lang="en-GB" sz="2000">
              <a:cs typeface="Arial" panose="020B0604020202020204" pitchFamily="34" charset="0"/>
            </a:endParaRPr>
          </a:p>
          <a:p>
            <a:pPr marL="0" indent="0">
              <a:buNone/>
            </a:pPr>
            <a:r>
              <a:rPr lang="en-GB" sz="2000">
                <a:cs typeface="Arial" panose="020B0604020202020204" pitchFamily="34" charset="0"/>
              </a:rPr>
              <a:t>Do you believe the person has difficulty making the specific decision in hand?</a:t>
            </a:r>
          </a:p>
          <a:p>
            <a:pPr marL="0" indent="0">
              <a:buNone/>
            </a:pPr>
            <a:r>
              <a:rPr lang="en-GB" sz="2000">
                <a:cs typeface="Arial" panose="020B0604020202020204" pitchFamily="34" charset="0"/>
              </a:rPr>
              <a:t>Are they able to give informed consent?</a:t>
            </a:r>
          </a:p>
          <a:p>
            <a:pPr marL="0" indent="0">
              <a:buNone/>
            </a:pPr>
            <a:r>
              <a:rPr lang="en-GB" sz="2000">
                <a:cs typeface="Arial" panose="020B0604020202020204" pitchFamily="34" charset="0"/>
              </a:rPr>
              <a:t>If in doubt?</a:t>
            </a:r>
          </a:p>
        </p:txBody>
      </p:sp>
    </p:spTree>
    <p:extLst>
      <p:ext uri="{BB962C8B-B14F-4D97-AF65-F5344CB8AC3E}">
        <p14:creationId xmlns:p14="http://schemas.microsoft.com/office/powerpoint/2010/main" val="21142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B5D7F-3BDF-F8EC-779E-C82C054DC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F3CA5-8BC2-F68C-C00E-7FADD5F95FC8}"/>
              </a:ext>
            </a:extLst>
          </p:cNvPr>
          <p:cNvSpPr>
            <a:spLocks noGrp="1"/>
          </p:cNvSpPr>
          <p:nvPr>
            <p:ph type="title"/>
          </p:nvPr>
        </p:nvSpPr>
        <p:spPr/>
        <p:txBody>
          <a:bodyPr/>
          <a:lstStyle/>
          <a:p>
            <a:r>
              <a:rPr lang="en-GB"/>
              <a:t>The Functional Test (s.3(1) MCA)</a:t>
            </a:r>
          </a:p>
        </p:txBody>
      </p:sp>
      <p:pic>
        <p:nvPicPr>
          <p:cNvPr id="6" name="Content Placeholder 5">
            <a:extLst>
              <a:ext uri="{FF2B5EF4-FFF2-40B4-BE49-F238E27FC236}">
                <a16:creationId xmlns:a16="http://schemas.microsoft.com/office/drawing/2014/main" id="{505F1B7F-A107-9E2A-2ED3-B316D141000B}"/>
              </a:ext>
            </a:extLst>
          </p:cNvPr>
          <p:cNvPicPr>
            <a:picLocks noGrp="1" noChangeAspect="1"/>
          </p:cNvPicPr>
          <p:nvPr>
            <p:ph sz="half" idx="2"/>
          </p:nvPr>
        </p:nvPicPr>
        <p:blipFill>
          <a:blip r:embed="rId3"/>
          <a:stretch>
            <a:fillRect/>
          </a:stretch>
        </p:blipFill>
        <p:spPr>
          <a:xfrm>
            <a:off x="1112733" y="1216242"/>
            <a:ext cx="9966533" cy="3952448"/>
          </a:xfrm>
          <a:prstGeom prst="rect">
            <a:avLst/>
          </a:prstGeom>
        </p:spPr>
      </p:pic>
    </p:spTree>
    <p:extLst>
      <p:ext uri="{BB962C8B-B14F-4D97-AF65-F5344CB8AC3E}">
        <p14:creationId xmlns:p14="http://schemas.microsoft.com/office/powerpoint/2010/main" val="848112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0.0.7308"/>
  <p:tag name="SLIDO_EVENT_SECTION_UUID" val="e849de2d-9634-47bb-84ab-4c3d60d65ba8"/>
  <p:tag name="SLIDO_EVENT_UUID" val="9f477844-dc4d-4220-9711-76d7f1a1bf48"/>
  <p:tag name="SLIDO_PRESENTATION_ID" val="7c6f792c-6911-4fc3-9431-62e7557b6744"/>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zM2NDk4MzB9"/>
  <p:tag name="SLIDO_POLL_UUID" val="04e9f463-2522-4bdd-b9c2-99ca56b9e260"/>
  <p:tag name="SLIDO_TIMELINE" val="W3sicG9sbFF1ZXN0aW9uVXVpZCI6IjZlNTZmNzc2LTlmOTMtNGVhMS04Yzk3LTQ5Y2NmODg4Mjg5YyIsInNob3dSZXN1bHRzIjp0cnVlLCJzaG93Q29ycmVjdEFuc3dlcnMiOmZhbHNlLCJ2b3RpbmdMb2NrZWQiOmZhbHNlfV0="/>
  <p:tag name="SLIDO_TYPE" val="SlidoPoll"/>
</p:tagLst>
</file>

<file path=ppt/tags/tag3.xml><?xml version="1.0" encoding="utf-8"?>
<p:tagLst xmlns:a="http://schemas.openxmlformats.org/drawingml/2006/main" xmlns:r="http://schemas.openxmlformats.org/officeDocument/2006/relationships" xmlns:p="http://schemas.openxmlformats.org/presentationml/2006/main">
  <p:tag name="INTERACTION_TYPE" val="WordCloud"/>
  <p:tag name="SLIDO_ELEMENT" val="interaction_imag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0A0CEFCEA2154C9A0436E763AF6102" ma:contentTypeVersion="10" ma:contentTypeDescription="Create a new document." ma:contentTypeScope="" ma:versionID="669d5e8e5149dd8665ef98801348acdc">
  <xsd:schema xmlns:xsd="http://www.w3.org/2001/XMLSchema" xmlns:xs="http://www.w3.org/2001/XMLSchema" xmlns:p="http://schemas.microsoft.com/office/2006/metadata/properties" xmlns:ns2="813e74ca-62b6-4727-9be2-43889d9874f4" targetNamespace="http://schemas.microsoft.com/office/2006/metadata/properties" ma:root="true" ma:fieldsID="41b7f77e664a2e4aa8ac16355dd13801" ns2:_="">
    <xsd:import namespace="813e74ca-62b6-4727-9be2-43889d9874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3e74ca-62b6-4727-9be2-43889d9874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7f7c277-ca9a-4d57-b418-f15995160e0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3e74ca-62b6-4727-9be2-43889d9874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9A8ECC-3925-42E6-BB5C-82ECA51771EA}">
  <ds:schemaRefs>
    <ds:schemaRef ds:uri="813e74ca-62b6-4727-9be2-43889d9874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2C0099-928A-47E9-B149-67395C5E0B6D}">
  <ds:schemaRefs>
    <ds:schemaRef ds:uri="http://schemas.microsoft.com/sharepoint/v3/contenttype/forms"/>
  </ds:schemaRefs>
</ds:datastoreItem>
</file>

<file path=customXml/itemProps3.xml><?xml version="1.0" encoding="utf-8"?>
<ds:datastoreItem xmlns:ds="http://schemas.openxmlformats.org/officeDocument/2006/customXml" ds:itemID="{403C2FFC-3136-4EA3-98AE-4E19D67B5C2C}">
  <ds:schemaRefs>
    <ds:schemaRef ds:uri="813e74ca-62b6-4727-9be2-43889d9874f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5935</Words>
  <Application>Microsoft Office PowerPoint</Application>
  <PresentationFormat>Widescreen</PresentationFormat>
  <Paragraphs>358</Paragraphs>
  <Slides>23</Slides>
  <Notes>20</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-apple-system</vt:lpstr>
      <vt:lpstr>Aptos</vt:lpstr>
      <vt:lpstr>Arial</vt:lpstr>
      <vt:lpstr>Calibri</vt:lpstr>
      <vt:lpstr>Calibri Light</vt:lpstr>
      <vt:lpstr>Courier New</vt:lpstr>
      <vt:lpstr>Poppins</vt:lpstr>
      <vt:lpstr>Roboto</vt:lpstr>
      <vt:lpstr>Trebuchet</vt:lpstr>
      <vt:lpstr>Office Theme</vt:lpstr>
      <vt:lpstr>1_Office Theme</vt:lpstr>
      <vt:lpstr>2_Office Theme</vt:lpstr>
      <vt:lpstr>PowerPoint Presentation</vt:lpstr>
      <vt:lpstr>Mental Capacity Act 2005 and Safeguarding</vt:lpstr>
      <vt:lpstr>Welcome</vt:lpstr>
      <vt:lpstr>Session outline</vt:lpstr>
      <vt:lpstr>The purpose of the MCA</vt:lpstr>
      <vt:lpstr>PowerPoint Presentation</vt:lpstr>
      <vt:lpstr>PowerPoint Presentation</vt:lpstr>
      <vt:lpstr>Consent</vt:lpstr>
      <vt:lpstr>The Functional Test (s.3(1) MCA)</vt:lpstr>
      <vt:lpstr>Identify the Specific Decision and the Relevant Information</vt:lpstr>
      <vt:lpstr>The Functional Test for Assessing Mental Capacity</vt:lpstr>
      <vt:lpstr>The Causative Nexus</vt:lpstr>
      <vt:lpstr>Recording</vt:lpstr>
      <vt:lpstr>Executive Functioning</vt:lpstr>
      <vt:lpstr>Fluctuating Capacity</vt:lpstr>
      <vt:lpstr>Fluctuating Capacity- repeated or continual decisions</vt:lpstr>
      <vt:lpstr>Breakout Rooms and Discussions</vt:lpstr>
      <vt:lpstr>Questions for each case study: </vt:lpstr>
      <vt:lpstr>Feedback</vt:lpstr>
      <vt:lpstr>References and resources</vt:lpstr>
      <vt:lpstr>References and resources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 David</dc:creator>
  <cp:lastModifiedBy>Little, Helen</cp:lastModifiedBy>
  <cp:revision>1</cp:revision>
  <dcterms:created xsi:type="dcterms:W3CDTF">2021-08-16T09:01:06Z</dcterms:created>
  <dcterms:modified xsi:type="dcterms:W3CDTF">2026-04-15T08:35:03Z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0x010100380A0CEFCEA2154C9A0436E763AF6102</vt:lpwstr>
  </property>
  <property fmtid="{D5CDD505-2E9C-101B-9397-08002B2CF9AE}" pid="3" name="MediaServiceImageTags">
    <vt:lpwstr/>
  </property>
</Properties>
</file>